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3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8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8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rgbClr val="585858"/>
                </a:solidFill>
                <a:latin typeface="Franklin Gothic Medium"/>
                <a:cs typeface="Franklin Gothic Medium"/>
              </a:defRPr>
            </a:lvl1pPr>
          </a:lstStyle>
          <a:p>
            <a:pPr marL="9398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rgbClr val="6C797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rgbClr val="585858"/>
                </a:solidFill>
                <a:latin typeface="Franklin Gothic Medium"/>
                <a:cs typeface="Franklin Gothic Medium"/>
              </a:defRPr>
            </a:lvl1pPr>
          </a:lstStyle>
          <a:p>
            <a:pPr marL="9398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rgbClr val="6C797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94766" y="1581658"/>
            <a:ext cx="3978910" cy="4679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5858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861305" y="1680252"/>
            <a:ext cx="4056379" cy="4079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5858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rgbClr val="585858"/>
                </a:solidFill>
                <a:latin typeface="Franklin Gothic Medium"/>
                <a:cs typeface="Franklin Gothic Medium"/>
              </a:defRPr>
            </a:lvl1pPr>
          </a:lstStyle>
          <a:p>
            <a:pPr marL="9398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216408"/>
            <a:ext cx="9130665" cy="1249680"/>
          </a:xfrm>
          <a:custGeom>
            <a:avLst/>
            <a:gdLst/>
            <a:ahLst/>
            <a:cxnLst/>
            <a:rect l="l" t="t" r="r" b="b"/>
            <a:pathLst>
              <a:path w="9130665" h="1249680">
                <a:moveTo>
                  <a:pt x="9130284" y="0"/>
                </a:moveTo>
                <a:lnTo>
                  <a:pt x="0" y="0"/>
                </a:lnTo>
                <a:lnTo>
                  <a:pt x="0" y="1249680"/>
                </a:lnTo>
                <a:lnTo>
                  <a:pt x="9130284" y="1249680"/>
                </a:lnTo>
                <a:lnTo>
                  <a:pt x="9130284" y="0"/>
                </a:lnTo>
                <a:close/>
              </a:path>
            </a:pathLst>
          </a:custGeom>
          <a:solidFill>
            <a:srgbClr val="92E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rgbClr val="6C797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rgbClr val="585858"/>
                </a:solidFill>
                <a:latin typeface="Franklin Gothic Medium"/>
                <a:cs typeface="Franklin Gothic Medium"/>
              </a:defRPr>
            </a:lvl1pPr>
          </a:lstStyle>
          <a:p>
            <a:pPr marL="9398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rgbClr val="585858"/>
                </a:solidFill>
                <a:latin typeface="Franklin Gothic Medium"/>
                <a:cs typeface="Franklin Gothic Medium"/>
              </a:defRPr>
            </a:lvl1pPr>
          </a:lstStyle>
          <a:p>
            <a:pPr marL="9398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01570" y="883665"/>
            <a:ext cx="5557520" cy="766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>
                <a:solidFill>
                  <a:srgbClr val="6C797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1033" y="1710563"/>
            <a:ext cx="7875270" cy="4163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73138" y="6228171"/>
            <a:ext cx="189229" cy="134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50" b="0" i="0">
                <a:solidFill>
                  <a:srgbClr val="585858"/>
                </a:solidFill>
                <a:latin typeface="Franklin Gothic Medium"/>
                <a:cs typeface="Franklin Gothic Medium"/>
              </a:defRPr>
            </a:lvl1pPr>
          </a:lstStyle>
          <a:p>
            <a:pPr marL="9398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77925" y="1110741"/>
            <a:ext cx="3227705" cy="1891664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960"/>
              </a:spcBef>
            </a:pPr>
            <a:r>
              <a:rPr sz="3600" spc="-335" dirty="0">
                <a:solidFill>
                  <a:srgbClr val="00ADEE"/>
                </a:solidFill>
              </a:rPr>
              <a:t>PEMASARAN </a:t>
            </a:r>
            <a:r>
              <a:rPr sz="3600" spc="-330" dirty="0">
                <a:solidFill>
                  <a:srgbClr val="00ADEE"/>
                </a:solidFill>
              </a:rPr>
              <a:t> </a:t>
            </a:r>
            <a:r>
              <a:rPr sz="3600" spc="-300" dirty="0">
                <a:solidFill>
                  <a:srgbClr val="00ADEE"/>
                </a:solidFill>
              </a:rPr>
              <a:t>DIGITAL, </a:t>
            </a:r>
            <a:r>
              <a:rPr sz="3600" spc="-295" dirty="0">
                <a:solidFill>
                  <a:srgbClr val="00ADEE"/>
                </a:solidFill>
              </a:rPr>
              <a:t> </a:t>
            </a:r>
            <a:r>
              <a:rPr sz="3600" spc="-415" dirty="0">
                <a:solidFill>
                  <a:srgbClr val="00ADEE"/>
                </a:solidFill>
              </a:rPr>
              <a:t>S</a:t>
            </a:r>
            <a:r>
              <a:rPr sz="3600" spc="-400" dirty="0">
                <a:solidFill>
                  <a:srgbClr val="00ADEE"/>
                </a:solidFill>
              </a:rPr>
              <a:t>E</a:t>
            </a:r>
            <a:r>
              <a:rPr sz="3600" spc="-390" dirty="0">
                <a:solidFill>
                  <a:srgbClr val="00ADEE"/>
                </a:solidFill>
              </a:rPr>
              <a:t>K</a:t>
            </a:r>
            <a:r>
              <a:rPr sz="3600" spc="-420" dirty="0">
                <a:solidFill>
                  <a:srgbClr val="00ADEE"/>
                </a:solidFill>
              </a:rPr>
              <a:t>A</a:t>
            </a:r>
            <a:r>
              <a:rPr sz="3600" spc="-280" dirty="0">
                <a:solidFill>
                  <a:srgbClr val="00ADEE"/>
                </a:solidFill>
              </a:rPr>
              <a:t>R</a:t>
            </a:r>
            <a:r>
              <a:rPr sz="3600" spc="-390" dirty="0">
                <a:solidFill>
                  <a:srgbClr val="00ADEE"/>
                </a:solidFill>
              </a:rPr>
              <a:t>AN</a:t>
            </a:r>
            <a:r>
              <a:rPr sz="3600" spc="-415" dirty="0">
                <a:solidFill>
                  <a:srgbClr val="00ADEE"/>
                </a:solidFill>
              </a:rPr>
              <a:t>G</a:t>
            </a:r>
            <a:r>
              <a:rPr sz="3600" spc="-140" dirty="0">
                <a:solidFill>
                  <a:srgbClr val="00ADEE"/>
                </a:solidFill>
              </a:rPr>
              <a:t> </a:t>
            </a:r>
            <a:r>
              <a:rPr sz="3600" spc="-320" dirty="0">
                <a:solidFill>
                  <a:srgbClr val="00ADEE"/>
                </a:solidFill>
              </a:rPr>
              <a:t>D</a:t>
            </a:r>
            <a:r>
              <a:rPr sz="3600" spc="-420" dirty="0">
                <a:solidFill>
                  <a:srgbClr val="00ADEE"/>
                </a:solidFill>
              </a:rPr>
              <a:t>A</a:t>
            </a:r>
            <a:r>
              <a:rPr sz="3600" spc="-155" dirty="0">
                <a:solidFill>
                  <a:srgbClr val="00ADEE"/>
                </a:solidFill>
              </a:rPr>
              <a:t>N  </a:t>
            </a:r>
            <a:r>
              <a:rPr sz="3600" spc="-434" dirty="0">
                <a:solidFill>
                  <a:srgbClr val="00ADEE"/>
                </a:solidFill>
              </a:rPr>
              <a:t>SELANJUTNYA</a:t>
            </a:r>
            <a:endParaRPr sz="36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877925" y="3331971"/>
            <a:ext cx="2199005" cy="818814"/>
          </a:xfrm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sz="1800" dirty="0">
                <a:solidFill>
                  <a:srgbClr val="002840"/>
                </a:solidFill>
                <a:latin typeface="Franklin Gothic Medium"/>
                <a:cs typeface="Franklin Gothic Medium"/>
              </a:rPr>
              <a:t>Oleh</a:t>
            </a:r>
            <a:r>
              <a:rPr sz="1800" spc="-50" dirty="0">
                <a:solidFill>
                  <a:srgbClr val="002840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002840"/>
                </a:solidFill>
                <a:latin typeface="Franklin Gothic Medium"/>
                <a:cs typeface="Franklin Gothic Medium"/>
              </a:rPr>
              <a:t>:</a:t>
            </a:r>
            <a:endParaRPr sz="1800" dirty="0">
              <a:latin typeface="Franklin Gothic Medium"/>
              <a:cs typeface="Franklin Gothic Medium"/>
            </a:endParaRPr>
          </a:p>
          <a:p>
            <a:pPr marL="12700" marR="5080">
              <a:lnSpc>
                <a:spcPts val="3310"/>
              </a:lnSpc>
              <a:spcBef>
                <a:spcPts val="95"/>
              </a:spcBef>
            </a:pPr>
            <a:r>
              <a:rPr lang="en-US" sz="1800" b="1" spc="-204" dirty="0">
                <a:solidFill>
                  <a:srgbClr val="002840"/>
                </a:solidFill>
                <a:latin typeface="Arial"/>
                <a:cs typeface="Arial"/>
              </a:rPr>
              <a:t>Nasori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383" y="0"/>
            <a:ext cx="9119870" cy="6858000"/>
          </a:xfrm>
          <a:custGeom>
            <a:avLst/>
            <a:gdLst/>
            <a:ahLst/>
            <a:cxnLst/>
            <a:rect l="l" t="t" r="r" b="b"/>
            <a:pathLst>
              <a:path w="9119870" h="6858000">
                <a:moveTo>
                  <a:pt x="9119616" y="6857998"/>
                </a:moveTo>
                <a:lnTo>
                  <a:pt x="9119616" y="0"/>
                </a:lnTo>
                <a:lnTo>
                  <a:pt x="0" y="0"/>
                </a:lnTo>
                <a:lnTo>
                  <a:pt x="0" y="6857998"/>
                </a:lnTo>
                <a:lnTo>
                  <a:pt x="9119616" y="6857998"/>
                </a:lnTo>
                <a:close/>
              </a:path>
            </a:pathLst>
          </a:custGeom>
          <a:solidFill>
            <a:srgbClr val="B9E0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01570" y="883665"/>
            <a:ext cx="5557520" cy="76644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725"/>
              </a:spcBef>
            </a:pPr>
            <a:r>
              <a:rPr spc="-315" dirty="0"/>
              <a:t>A</a:t>
            </a:r>
            <a:r>
              <a:rPr spc="-295" dirty="0"/>
              <a:t>P</a:t>
            </a:r>
            <a:r>
              <a:rPr spc="-325" dirty="0"/>
              <a:t>A</a:t>
            </a:r>
            <a:r>
              <a:rPr spc="-100" dirty="0"/>
              <a:t> </a:t>
            </a:r>
            <a:r>
              <a:rPr spc="-85" dirty="0"/>
              <a:t>M</a:t>
            </a:r>
            <a:r>
              <a:rPr spc="-345" dirty="0"/>
              <a:t>E</a:t>
            </a:r>
            <a:r>
              <a:rPr spc="-195" dirty="0"/>
              <a:t>N</a:t>
            </a:r>
            <a:r>
              <a:rPr spc="-210" dirty="0"/>
              <a:t>ARI</a:t>
            </a:r>
            <a:r>
              <a:rPr spc="-245" dirty="0"/>
              <a:t>K</a:t>
            </a:r>
            <a:r>
              <a:rPr spc="-195" dirty="0"/>
              <a:t>N</a:t>
            </a:r>
            <a:r>
              <a:rPr spc="-484" dirty="0"/>
              <a:t>Y</a:t>
            </a:r>
            <a:r>
              <a:rPr spc="-325" dirty="0"/>
              <a:t>A</a:t>
            </a:r>
            <a:r>
              <a:rPr spc="-114" dirty="0"/>
              <a:t> </a:t>
            </a:r>
            <a:r>
              <a:rPr spc="-250" dirty="0"/>
              <a:t>D</a:t>
            </a:r>
            <a:r>
              <a:rPr spc="-315" dirty="0"/>
              <a:t>A</a:t>
            </a:r>
            <a:r>
              <a:rPr spc="-204" dirty="0"/>
              <a:t>R</a:t>
            </a:r>
            <a:r>
              <a:rPr spc="-35" dirty="0"/>
              <a:t>I</a:t>
            </a:r>
            <a:r>
              <a:rPr spc="-105" dirty="0"/>
              <a:t> </a:t>
            </a:r>
            <a:r>
              <a:rPr spc="-175" dirty="0"/>
              <a:t>P</a:t>
            </a:r>
            <a:r>
              <a:rPr spc="-345" dirty="0"/>
              <a:t>E</a:t>
            </a:r>
            <a:r>
              <a:rPr spc="-85" dirty="0"/>
              <a:t>M</a:t>
            </a:r>
            <a:r>
              <a:rPr spc="-240" dirty="0"/>
              <a:t>ASARAN  </a:t>
            </a:r>
            <a:r>
              <a:rPr spc="-250" dirty="0"/>
              <a:t>DIGITAL?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57065" y="4833366"/>
            <a:ext cx="875030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354965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dan  </a:t>
            </a:r>
            <a:r>
              <a:rPr sz="24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mer</a:t>
            </a:r>
            <a:r>
              <a:rPr sz="24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e</a:t>
            </a:r>
            <a:r>
              <a:rPr sz="24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k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0805" y="2538033"/>
            <a:ext cx="3771900" cy="3345179"/>
          </a:xfrm>
          <a:prstGeom prst="rect">
            <a:avLst/>
          </a:prstGeom>
        </p:spPr>
        <p:txBody>
          <a:bodyPr vert="horz" wrap="square" lIns="0" tIns="1536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sz="2400" spc="-2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#Fakta</a:t>
            </a:r>
            <a:endParaRPr sz="2400">
              <a:latin typeface="Franklin Gothic Medium"/>
              <a:cs typeface="Franklin Gothic Medium"/>
            </a:endParaRPr>
          </a:p>
          <a:p>
            <a:pPr marL="12700" marR="5080">
              <a:lnSpc>
                <a:spcPct val="90000"/>
              </a:lnSpc>
              <a:spcBef>
                <a:spcPts val="1405"/>
              </a:spcBef>
              <a:tabLst>
                <a:tab pos="709295" algn="l"/>
                <a:tab pos="775970" algn="l"/>
                <a:tab pos="840105" algn="l"/>
                <a:tab pos="1018540" algn="l"/>
                <a:tab pos="1365885" algn="l"/>
                <a:tab pos="1682750" algn="l"/>
                <a:tab pos="2110105" algn="l"/>
                <a:tab pos="2361565" algn="l"/>
                <a:tab pos="2445385" algn="l"/>
                <a:tab pos="2496820" algn="l"/>
                <a:tab pos="2533650" algn="l"/>
                <a:tab pos="2868930" algn="l"/>
                <a:tab pos="3353435" algn="l"/>
              </a:tabLst>
            </a:pPr>
            <a:r>
              <a:rPr sz="24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Generas</a:t>
            </a:r>
            <a:r>
              <a:rPr sz="24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i	</a:t>
            </a:r>
            <a:r>
              <a:rPr sz="2400" spc="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o</a:t>
            </a:r>
            <a:r>
              <a:rPr sz="24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nl</a:t>
            </a:r>
            <a:r>
              <a:rPr sz="24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i</a:t>
            </a:r>
            <a:r>
              <a:rPr sz="24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ne	ini	</a:t>
            </a:r>
            <a:r>
              <a:rPr sz="24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sa</a:t>
            </a:r>
            <a:r>
              <a:rPr sz="24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n</a:t>
            </a:r>
            <a:r>
              <a:rPr sz="24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gat  su</a:t>
            </a:r>
            <a:r>
              <a:rPr sz="2400" spc="-1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k</a:t>
            </a:r>
            <a:r>
              <a:rPr sz="24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		</a:t>
            </a:r>
            <a:r>
              <a:rPr sz="24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men</a:t>
            </a:r>
            <a:r>
              <a:rPr sz="24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u</a:t>
            </a:r>
            <a:r>
              <a:rPr sz="24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lis</a:t>
            </a:r>
            <a:r>
              <a:rPr sz="2400" spc="-1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k</a:t>
            </a:r>
            <a:r>
              <a:rPr sz="24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an		</a:t>
            </a:r>
            <a:r>
              <a:rPr sz="24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</a:t>
            </a:r>
            <a:r>
              <a:rPr sz="24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n</a:t>
            </a:r>
            <a:r>
              <a:rPr sz="24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genai  </a:t>
            </a:r>
            <a:r>
              <a:rPr sz="24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ulasan	</a:t>
            </a:r>
            <a:r>
              <a:rPr sz="24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se</a:t>
            </a:r>
            <a:r>
              <a:rPr sz="24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buah	pengalam</a:t>
            </a:r>
            <a:r>
              <a:rPr sz="24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</a:t>
            </a:r>
            <a:r>
              <a:rPr sz="24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n  baik			berbelanja			at</a:t>
            </a:r>
            <a:r>
              <a:rPr sz="2400" spc="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</a:t>
            </a:r>
            <a:r>
              <a:rPr sz="24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u	hal  lain,	</a:t>
            </a:r>
            <a:r>
              <a:rPr sz="24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memberi</a:t>
            </a:r>
            <a:r>
              <a:rPr sz="2400" spc="-2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k</a:t>
            </a:r>
            <a:r>
              <a:rPr sz="24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an			</a:t>
            </a:r>
            <a:r>
              <a:rPr sz="24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ma</a:t>
            </a:r>
            <a:r>
              <a:rPr sz="24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su</a:t>
            </a:r>
            <a:r>
              <a:rPr sz="2400" spc="-2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k</a:t>
            </a:r>
            <a:r>
              <a:rPr sz="24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an  </a:t>
            </a:r>
            <a:r>
              <a:rPr sz="24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tentang			</a:t>
            </a:r>
            <a:r>
              <a:rPr sz="24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produk </a:t>
            </a:r>
            <a:r>
              <a:rPr sz="24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memromosikan</a:t>
            </a:r>
            <a:endParaRPr sz="2400">
              <a:latin typeface="Franklin Gothic Medium"/>
              <a:cs typeface="Franklin Gothic Medium"/>
            </a:endParaRPr>
          </a:p>
          <a:p>
            <a:pPr marL="12700">
              <a:lnSpc>
                <a:spcPts val="2590"/>
              </a:lnSpc>
            </a:pPr>
            <a:r>
              <a:rPr sz="24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favorit</a:t>
            </a:r>
            <a:r>
              <a:rPr sz="2400" spc="-2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mereka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90591" y="2674137"/>
            <a:ext cx="3773804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585858"/>
                </a:solidFill>
                <a:latin typeface="Calibri"/>
                <a:cs typeface="Calibri"/>
              </a:rPr>
              <a:t>Milenials</a:t>
            </a:r>
            <a:r>
              <a:rPr sz="1600" b="1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585858"/>
                </a:solidFill>
                <a:latin typeface="Calibri"/>
                <a:cs typeface="Calibri"/>
              </a:rPr>
              <a:t>suka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585858"/>
                </a:solidFill>
                <a:latin typeface="Calibri"/>
                <a:cs typeface="Calibri"/>
              </a:rPr>
              <a:t>pergi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online</a:t>
            </a:r>
            <a:r>
              <a:rPr sz="1600" spc="3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dalam</a:t>
            </a:r>
            <a:r>
              <a:rPr sz="1600" spc="3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hal </a:t>
            </a:r>
            <a:r>
              <a:rPr sz="1600" spc="-3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belanja,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sumber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berita,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hiburan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 dan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media </a:t>
            </a:r>
            <a:r>
              <a:rPr sz="1600" spc="-3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sosial.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Karena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keberlimpahan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 penggunan 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pada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media digital, pemasaran digital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adalah 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585858"/>
                </a:solidFill>
                <a:latin typeface="Calibri"/>
                <a:cs typeface="Calibri"/>
              </a:rPr>
              <a:t>cara</a:t>
            </a:r>
            <a:r>
              <a:rPr sz="1600" spc="3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585858"/>
                </a:solidFill>
                <a:latin typeface="Calibri"/>
                <a:cs typeface="Calibri"/>
              </a:rPr>
              <a:t>efektif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 untuk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berkomunikasi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dengan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 Milenials.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585858"/>
                </a:solidFill>
                <a:latin typeface="Calibri"/>
                <a:cs typeface="Calibri"/>
              </a:rPr>
              <a:t>Pemasaran</a:t>
            </a:r>
            <a:r>
              <a:rPr sz="1600" spc="3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digital</a:t>
            </a:r>
            <a:r>
              <a:rPr sz="1600" spc="3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dianggap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sebagai </a:t>
            </a:r>
            <a:r>
              <a:rPr sz="1600" spc="-20" dirty="0">
                <a:solidFill>
                  <a:srgbClr val="585858"/>
                </a:solidFill>
                <a:latin typeface="Calibri"/>
                <a:cs typeface="Calibri"/>
              </a:rPr>
              <a:t>cara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yang paling menjanjikan untuk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mencapai generasi</a:t>
            </a:r>
            <a:r>
              <a:rPr sz="1600" spc="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ini</a:t>
            </a:r>
            <a:r>
              <a:rPr sz="160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(Okazaki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et</a:t>
            </a:r>
            <a:r>
              <a:rPr sz="16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al.,</a:t>
            </a:r>
            <a:r>
              <a:rPr sz="16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2007)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54926" y="6220155"/>
            <a:ext cx="81915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9</a:t>
            </a:r>
            <a:endParaRPr sz="75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16408"/>
            <a:ext cx="9130665" cy="1249680"/>
          </a:xfrm>
          <a:custGeom>
            <a:avLst/>
            <a:gdLst/>
            <a:ahLst/>
            <a:cxnLst/>
            <a:rect l="l" t="t" r="r" b="b"/>
            <a:pathLst>
              <a:path w="9130665" h="1249680">
                <a:moveTo>
                  <a:pt x="9130284" y="0"/>
                </a:moveTo>
                <a:lnTo>
                  <a:pt x="0" y="0"/>
                </a:lnTo>
                <a:lnTo>
                  <a:pt x="0" y="1249680"/>
                </a:lnTo>
                <a:lnTo>
                  <a:pt x="9130284" y="1249680"/>
                </a:lnTo>
                <a:lnTo>
                  <a:pt x="9130284" y="0"/>
                </a:lnTo>
                <a:close/>
              </a:path>
            </a:pathLst>
          </a:custGeom>
          <a:solidFill>
            <a:srgbClr val="92E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9347" y="957453"/>
            <a:ext cx="508381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5" dirty="0">
                <a:solidFill>
                  <a:srgbClr val="00ADEE"/>
                </a:solidFill>
              </a:rPr>
              <a:t>2</a:t>
            </a:r>
            <a:r>
              <a:rPr spc="-105" dirty="0">
                <a:solidFill>
                  <a:srgbClr val="00ADEE"/>
                </a:solidFill>
              </a:rPr>
              <a:t>.</a:t>
            </a:r>
            <a:r>
              <a:rPr spc="-90" dirty="0">
                <a:solidFill>
                  <a:srgbClr val="00ADEE"/>
                </a:solidFill>
              </a:rPr>
              <a:t> </a:t>
            </a:r>
            <a:r>
              <a:rPr spc="-245" dirty="0">
                <a:solidFill>
                  <a:srgbClr val="00ADEE"/>
                </a:solidFill>
              </a:rPr>
              <a:t>S</a:t>
            </a:r>
            <a:r>
              <a:rPr spc="-335" dirty="0">
                <a:solidFill>
                  <a:srgbClr val="00ADEE"/>
                </a:solidFill>
              </a:rPr>
              <a:t>T</a:t>
            </a:r>
            <a:r>
              <a:rPr spc="-215" dirty="0">
                <a:solidFill>
                  <a:srgbClr val="00ADEE"/>
                </a:solidFill>
              </a:rPr>
              <a:t>R</a:t>
            </a:r>
            <a:r>
              <a:rPr spc="-459" dirty="0">
                <a:solidFill>
                  <a:srgbClr val="00ADEE"/>
                </a:solidFill>
              </a:rPr>
              <a:t>A</a:t>
            </a:r>
            <a:r>
              <a:rPr spc="-340" dirty="0">
                <a:solidFill>
                  <a:srgbClr val="00ADEE"/>
                </a:solidFill>
              </a:rPr>
              <a:t>TE</a:t>
            </a:r>
            <a:r>
              <a:rPr spc="-400" dirty="0">
                <a:solidFill>
                  <a:srgbClr val="00ADEE"/>
                </a:solidFill>
              </a:rPr>
              <a:t>G</a:t>
            </a:r>
            <a:r>
              <a:rPr spc="-35" dirty="0">
                <a:solidFill>
                  <a:srgbClr val="00ADEE"/>
                </a:solidFill>
              </a:rPr>
              <a:t>I</a:t>
            </a:r>
            <a:r>
              <a:rPr spc="-105" dirty="0">
                <a:solidFill>
                  <a:srgbClr val="00ADEE"/>
                </a:solidFill>
              </a:rPr>
              <a:t> </a:t>
            </a:r>
            <a:r>
              <a:rPr spc="-175" dirty="0">
                <a:solidFill>
                  <a:srgbClr val="00ADEE"/>
                </a:solidFill>
              </a:rPr>
              <a:t>P</a:t>
            </a:r>
            <a:r>
              <a:rPr spc="-345" dirty="0">
                <a:solidFill>
                  <a:srgbClr val="00ADEE"/>
                </a:solidFill>
              </a:rPr>
              <a:t>E</a:t>
            </a:r>
            <a:r>
              <a:rPr spc="-85" dirty="0">
                <a:solidFill>
                  <a:srgbClr val="00ADEE"/>
                </a:solidFill>
              </a:rPr>
              <a:t>M</a:t>
            </a:r>
            <a:r>
              <a:rPr spc="-280" dirty="0">
                <a:solidFill>
                  <a:srgbClr val="00ADEE"/>
                </a:solidFill>
              </a:rPr>
              <a:t>ASARAN</a:t>
            </a:r>
            <a:r>
              <a:rPr spc="-110" dirty="0">
                <a:solidFill>
                  <a:srgbClr val="00ADEE"/>
                </a:solidFill>
              </a:rPr>
              <a:t> </a:t>
            </a:r>
            <a:r>
              <a:rPr spc="-155" dirty="0">
                <a:solidFill>
                  <a:srgbClr val="00ADEE"/>
                </a:solidFill>
              </a:rPr>
              <a:t>D</a:t>
            </a:r>
            <a:r>
              <a:rPr spc="-45" dirty="0">
                <a:solidFill>
                  <a:srgbClr val="00ADEE"/>
                </a:solidFill>
              </a:rPr>
              <a:t>I</a:t>
            </a:r>
            <a:r>
              <a:rPr spc="-300" dirty="0">
                <a:solidFill>
                  <a:srgbClr val="00ADEE"/>
                </a:solidFill>
              </a:rPr>
              <a:t>G</a:t>
            </a:r>
            <a:r>
              <a:rPr spc="-90" dirty="0">
                <a:solidFill>
                  <a:srgbClr val="00ADEE"/>
                </a:solidFill>
              </a:rPr>
              <a:t>I</a:t>
            </a:r>
            <a:r>
              <a:rPr spc="-475" dirty="0">
                <a:solidFill>
                  <a:srgbClr val="00ADEE"/>
                </a:solidFill>
              </a:rPr>
              <a:t>T</a:t>
            </a:r>
            <a:r>
              <a:rPr spc="-315" dirty="0">
                <a:solidFill>
                  <a:srgbClr val="00ADEE"/>
                </a:solidFill>
              </a:rPr>
              <a:t>A</a:t>
            </a:r>
            <a:r>
              <a:rPr spc="-305" dirty="0">
                <a:solidFill>
                  <a:srgbClr val="00ADEE"/>
                </a:solidFill>
              </a:rPr>
              <a:t>L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43840"/>
            <a:ext cx="1187196" cy="122224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098538" y="6220155"/>
            <a:ext cx="138430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10</a:t>
            </a:r>
            <a:endParaRPr sz="750">
              <a:latin typeface="Franklin Gothic Medium"/>
              <a:cs typeface="Franklin Gothic Medium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27659" y="2334767"/>
            <a:ext cx="1809114" cy="1091565"/>
            <a:chOff x="327659" y="2334767"/>
            <a:chExt cx="1809114" cy="1091565"/>
          </a:xfrm>
        </p:grpSpPr>
        <p:sp>
          <p:nvSpPr>
            <p:cNvPr id="7" name="object 7"/>
            <p:cNvSpPr/>
            <p:nvPr/>
          </p:nvSpPr>
          <p:spPr>
            <a:xfrm>
              <a:off x="333755" y="2340863"/>
              <a:ext cx="1797050" cy="1079500"/>
            </a:xfrm>
            <a:custGeom>
              <a:avLst/>
              <a:gdLst/>
              <a:ahLst/>
              <a:cxnLst/>
              <a:rect l="l" t="t" r="r" b="b"/>
              <a:pathLst>
                <a:path w="1797050" h="1079500">
                  <a:moveTo>
                    <a:pt x="1688845" y="0"/>
                  </a:moveTo>
                  <a:lnTo>
                    <a:pt x="107899" y="0"/>
                  </a:lnTo>
                  <a:lnTo>
                    <a:pt x="65901" y="8473"/>
                  </a:lnTo>
                  <a:lnTo>
                    <a:pt x="31603" y="31591"/>
                  </a:lnTo>
                  <a:lnTo>
                    <a:pt x="8479" y="65901"/>
                  </a:lnTo>
                  <a:lnTo>
                    <a:pt x="0" y="107950"/>
                  </a:lnTo>
                  <a:lnTo>
                    <a:pt x="0" y="971041"/>
                  </a:lnTo>
                  <a:lnTo>
                    <a:pt x="8479" y="1013090"/>
                  </a:lnTo>
                  <a:lnTo>
                    <a:pt x="31603" y="1047400"/>
                  </a:lnTo>
                  <a:lnTo>
                    <a:pt x="65901" y="1070518"/>
                  </a:lnTo>
                  <a:lnTo>
                    <a:pt x="107899" y="1078991"/>
                  </a:lnTo>
                  <a:lnTo>
                    <a:pt x="1688845" y="1078991"/>
                  </a:lnTo>
                  <a:lnTo>
                    <a:pt x="1730894" y="1070518"/>
                  </a:lnTo>
                  <a:lnTo>
                    <a:pt x="1765204" y="1047400"/>
                  </a:lnTo>
                  <a:lnTo>
                    <a:pt x="1788322" y="1013090"/>
                  </a:lnTo>
                  <a:lnTo>
                    <a:pt x="1796795" y="971041"/>
                  </a:lnTo>
                  <a:lnTo>
                    <a:pt x="1796795" y="107950"/>
                  </a:lnTo>
                  <a:lnTo>
                    <a:pt x="1788322" y="65901"/>
                  </a:lnTo>
                  <a:lnTo>
                    <a:pt x="1765204" y="31591"/>
                  </a:lnTo>
                  <a:lnTo>
                    <a:pt x="1730894" y="8473"/>
                  </a:lnTo>
                  <a:lnTo>
                    <a:pt x="1688845" y="0"/>
                  </a:lnTo>
                  <a:close/>
                </a:path>
              </a:pathLst>
            </a:custGeom>
            <a:solidFill>
              <a:srgbClr val="00AD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3755" y="2340863"/>
              <a:ext cx="1797050" cy="1079500"/>
            </a:xfrm>
            <a:custGeom>
              <a:avLst/>
              <a:gdLst/>
              <a:ahLst/>
              <a:cxnLst/>
              <a:rect l="l" t="t" r="r" b="b"/>
              <a:pathLst>
                <a:path w="1797050" h="1079500">
                  <a:moveTo>
                    <a:pt x="0" y="107950"/>
                  </a:moveTo>
                  <a:lnTo>
                    <a:pt x="8479" y="65901"/>
                  </a:lnTo>
                  <a:lnTo>
                    <a:pt x="31603" y="31591"/>
                  </a:lnTo>
                  <a:lnTo>
                    <a:pt x="65901" y="8473"/>
                  </a:lnTo>
                  <a:lnTo>
                    <a:pt x="107899" y="0"/>
                  </a:lnTo>
                  <a:lnTo>
                    <a:pt x="1688845" y="0"/>
                  </a:lnTo>
                  <a:lnTo>
                    <a:pt x="1730894" y="8473"/>
                  </a:lnTo>
                  <a:lnTo>
                    <a:pt x="1765204" y="31591"/>
                  </a:lnTo>
                  <a:lnTo>
                    <a:pt x="1788322" y="65901"/>
                  </a:lnTo>
                  <a:lnTo>
                    <a:pt x="1796795" y="107950"/>
                  </a:lnTo>
                  <a:lnTo>
                    <a:pt x="1796795" y="971041"/>
                  </a:lnTo>
                  <a:lnTo>
                    <a:pt x="1788322" y="1013090"/>
                  </a:lnTo>
                  <a:lnTo>
                    <a:pt x="1765204" y="1047400"/>
                  </a:lnTo>
                  <a:lnTo>
                    <a:pt x="1730894" y="1070518"/>
                  </a:lnTo>
                  <a:lnTo>
                    <a:pt x="1688845" y="1078991"/>
                  </a:lnTo>
                  <a:lnTo>
                    <a:pt x="107899" y="1078991"/>
                  </a:lnTo>
                  <a:lnTo>
                    <a:pt x="65901" y="1070518"/>
                  </a:lnTo>
                  <a:lnTo>
                    <a:pt x="31603" y="1047400"/>
                  </a:lnTo>
                  <a:lnTo>
                    <a:pt x="8479" y="1013090"/>
                  </a:lnTo>
                  <a:lnTo>
                    <a:pt x="0" y="971041"/>
                  </a:lnTo>
                  <a:lnTo>
                    <a:pt x="0" y="10795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39927" y="2588716"/>
            <a:ext cx="1584960" cy="535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ts val="2005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One-to-Many-</a:t>
            </a:r>
            <a:endParaRPr sz="1800">
              <a:latin typeface="Franklin Gothic Medium"/>
              <a:cs typeface="Franklin Gothic Medium"/>
            </a:endParaRPr>
          </a:p>
          <a:p>
            <a:pPr algn="ctr">
              <a:lnSpc>
                <a:spcPts val="2005"/>
              </a:lnSpc>
            </a:pPr>
            <a:r>
              <a:rPr sz="1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Communication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10383" y="2657855"/>
            <a:ext cx="381000" cy="445134"/>
          </a:xfrm>
          <a:custGeom>
            <a:avLst/>
            <a:gdLst/>
            <a:ahLst/>
            <a:cxnLst/>
            <a:rect l="l" t="t" r="r" b="b"/>
            <a:pathLst>
              <a:path w="381000" h="445135">
                <a:moveTo>
                  <a:pt x="190500" y="0"/>
                </a:moveTo>
                <a:lnTo>
                  <a:pt x="190500" y="89027"/>
                </a:lnTo>
                <a:lnTo>
                  <a:pt x="0" y="89027"/>
                </a:lnTo>
                <a:lnTo>
                  <a:pt x="0" y="355981"/>
                </a:lnTo>
                <a:lnTo>
                  <a:pt x="190500" y="355981"/>
                </a:lnTo>
                <a:lnTo>
                  <a:pt x="190500" y="445008"/>
                </a:lnTo>
                <a:lnTo>
                  <a:pt x="381000" y="222504"/>
                </a:lnTo>
                <a:lnTo>
                  <a:pt x="190500" y="0"/>
                </a:lnTo>
                <a:close/>
              </a:path>
            </a:pathLst>
          </a:custGeom>
          <a:solidFill>
            <a:srgbClr val="AAD2F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2843783" y="2334767"/>
            <a:ext cx="1809114" cy="1091565"/>
            <a:chOff x="2843783" y="2334767"/>
            <a:chExt cx="1809114" cy="1091565"/>
          </a:xfrm>
        </p:grpSpPr>
        <p:sp>
          <p:nvSpPr>
            <p:cNvPr id="12" name="object 12"/>
            <p:cNvSpPr/>
            <p:nvPr/>
          </p:nvSpPr>
          <p:spPr>
            <a:xfrm>
              <a:off x="2849879" y="2340863"/>
              <a:ext cx="1797050" cy="1079500"/>
            </a:xfrm>
            <a:custGeom>
              <a:avLst/>
              <a:gdLst/>
              <a:ahLst/>
              <a:cxnLst/>
              <a:rect l="l" t="t" r="r" b="b"/>
              <a:pathLst>
                <a:path w="1797050" h="1079500">
                  <a:moveTo>
                    <a:pt x="1688845" y="0"/>
                  </a:moveTo>
                  <a:lnTo>
                    <a:pt x="107950" y="0"/>
                  </a:lnTo>
                  <a:lnTo>
                    <a:pt x="65901" y="8473"/>
                  </a:lnTo>
                  <a:lnTo>
                    <a:pt x="31591" y="31591"/>
                  </a:lnTo>
                  <a:lnTo>
                    <a:pt x="8473" y="65901"/>
                  </a:lnTo>
                  <a:lnTo>
                    <a:pt x="0" y="107950"/>
                  </a:lnTo>
                  <a:lnTo>
                    <a:pt x="0" y="971041"/>
                  </a:lnTo>
                  <a:lnTo>
                    <a:pt x="8473" y="1013090"/>
                  </a:lnTo>
                  <a:lnTo>
                    <a:pt x="31591" y="1047400"/>
                  </a:lnTo>
                  <a:lnTo>
                    <a:pt x="65901" y="1070518"/>
                  </a:lnTo>
                  <a:lnTo>
                    <a:pt x="107950" y="1078991"/>
                  </a:lnTo>
                  <a:lnTo>
                    <a:pt x="1688845" y="1078991"/>
                  </a:lnTo>
                  <a:lnTo>
                    <a:pt x="1730894" y="1070518"/>
                  </a:lnTo>
                  <a:lnTo>
                    <a:pt x="1765204" y="1047400"/>
                  </a:lnTo>
                  <a:lnTo>
                    <a:pt x="1788322" y="1013090"/>
                  </a:lnTo>
                  <a:lnTo>
                    <a:pt x="1796795" y="971041"/>
                  </a:lnTo>
                  <a:lnTo>
                    <a:pt x="1796795" y="107950"/>
                  </a:lnTo>
                  <a:lnTo>
                    <a:pt x="1788322" y="65901"/>
                  </a:lnTo>
                  <a:lnTo>
                    <a:pt x="1765204" y="31591"/>
                  </a:lnTo>
                  <a:lnTo>
                    <a:pt x="1730894" y="8473"/>
                  </a:lnTo>
                  <a:lnTo>
                    <a:pt x="1688845" y="0"/>
                  </a:lnTo>
                  <a:close/>
                </a:path>
              </a:pathLst>
            </a:custGeom>
            <a:solidFill>
              <a:srgbClr val="00AD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849879" y="2340863"/>
              <a:ext cx="1797050" cy="1079500"/>
            </a:xfrm>
            <a:custGeom>
              <a:avLst/>
              <a:gdLst/>
              <a:ahLst/>
              <a:cxnLst/>
              <a:rect l="l" t="t" r="r" b="b"/>
              <a:pathLst>
                <a:path w="1797050" h="1079500">
                  <a:moveTo>
                    <a:pt x="0" y="107950"/>
                  </a:moveTo>
                  <a:lnTo>
                    <a:pt x="8473" y="65901"/>
                  </a:lnTo>
                  <a:lnTo>
                    <a:pt x="31591" y="31591"/>
                  </a:lnTo>
                  <a:lnTo>
                    <a:pt x="65901" y="8473"/>
                  </a:lnTo>
                  <a:lnTo>
                    <a:pt x="107950" y="0"/>
                  </a:lnTo>
                  <a:lnTo>
                    <a:pt x="1688845" y="0"/>
                  </a:lnTo>
                  <a:lnTo>
                    <a:pt x="1730894" y="8473"/>
                  </a:lnTo>
                  <a:lnTo>
                    <a:pt x="1765204" y="31591"/>
                  </a:lnTo>
                  <a:lnTo>
                    <a:pt x="1788322" y="65901"/>
                  </a:lnTo>
                  <a:lnTo>
                    <a:pt x="1796795" y="107950"/>
                  </a:lnTo>
                  <a:lnTo>
                    <a:pt x="1796795" y="971041"/>
                  </a:lnTo>
                  <a:lnTo>
                    <a:pt x="1788322" y="1013090"/>
                  </a:lnTo>
                  <a:lnTo>
                    <a:pt x="1765204" y="1047400"/>
                  </a:lnTo>
                  <a:lnTo>
                    <a:pt x="1730894" y="1070518"/>
                  </a:lnTo>
                  <a:lnTo>
                    <a:pt x="1688845" y="1078991"/>
                  </a:lnTo>
                  <a:lnTo>
                    <a:pt x="107950" y="1078991"/>
                  </a:lnTo>
                  <a:lnTo>
                    <a:pt x="65901" y="1070518"/>
                  </a:lnTo>
                  <a:lnTo>
                    <a:pt x="31591" y="1047400"/>
                  </a:lnTo>
                  <a:lnTo>
                    <a:pt x="8473" y="1013090"/>
                  </a:lnTo>
                  <a:lnTo>
                    <a:pt x="0" y="971041"/>
                  </a:lnTo>
                  <a:lnTo>
                    <a:pt x="0" y="10795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956305" y="2588716"/>
            <a:ext cx="1584960" cy="535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820">
              <a:lnSpc>
                <a:spcPts val="2005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Many-to-Many-</a:t>
            </a:r>
            <a:endParaRPr sz="1800">
              <a:latin typeface="Franklin Gothic Medium"/>
              <a:cs typeface="Franklin Gothic Medium"/>
            </a:endParaRPr>
          </a:p>
          <a:p>
            <a:pPr marL="12700">
              <a:lnSpc>
                <a:spcPts val="2005"/>
              </a:lnSpc>
            </a:pPr>
            <a:r>
              <a:rPr sz="1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Communication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51610" y="1866341"/>
            <a:ext cx="20612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75" dirty="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sz="1800" b="1" spc="-40" dirty="0">
                <a:solidFill>
                  <a:srgbClr val="585858"/>
                </a:solidFill>
                <a:latin typeface="Arial"/>
                <a:cs typeface="Arial"/>
              </a:rPr>
              <a:t>f</a:t>
            </a:r>
            <a:r>
              <a:rPr sz="1800" b="1" spc="-60" dirty="0">
                <a:solidFill>
                  <a:srgbClr val="585858"/>
                </a:solidFill>
                <a:latin typeface="Arial"/>
                <a:cs typeface="Arial"/>
              </a:rPr>
              <a:t>l</a:t>
            </a:r>
            <a:r>
              <a:rPr sz="1800" b="1" spc="-120" dirty="0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sz="1800" b="1" spc="-50" dirty="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sz="1800" b="1" spc="-114" dirty="0">
                <a:solidFill>
                  <a:srgbClr val="585858"/>
                </a:solidFill>
                <a:latin typeface="Arial"/>
                <a:cs typeface="Arial"/>
              </a:rPr>
              <a:t>ncer</a:t>
            </a:r>
            <a:r>
              <a:rPr sz="1800" b="1" spc="-9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b="1" spc="-55" dirty="0">
                <a:solidFill>
                  <a:srgbClr val="585858"/>
                </a:solidFill>
                <a:latin typeface="Arial"/>
                <a:cs typeface="Arial"/>
              </a:rPr>
              <a:t>M</a:t>
            </a:r>
            <a:r>
              <a:rPr sz="1800" b="1" spc="-25" dirty="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sz="1800" b="1" spc="-60" dirty="0">
                <a:solidFill>
                  <a:srgbClr val="585858"/>
                </a:solidFill>
                <a:latin typeface="Arial"/>
                <a:cs typeface="Arial"/>
              </a:rPr>
              <a:t>r</a:t>
            </a:r>
            <a:r>
              <a:rPr sz="1800" b="1" spc="-100" dirty="0">
                <a:solidFill>
                  <a:srgbClr val="585858"/>
                </a:solidFill>
                <a:latin typeface="Arial"/>
                <a:cs typeface="Arial"/>
              </a:rPr>
              <a:t>k</a:t>
            </a:r>
            <a:r>
              <a:rPr sz="1800" b="1" spc="-70" dirty="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sz="1800" b="1" spc="-60" dirty="0">
                <a:solidFill>
                  <a:srgbClr val="585858"/>
                </a:solidFill>
                <a:latin typeface="Arial"/>
                <a:cs typeface="Arial"/>
              </a:rPr>
              <a:t>ti</a:t>
            </a:r>
            <a:r>
              <a:rPr sz="1800" b="1" spc="-114" dirty="0">
                <a:solidFill>
                  <a:srgbClr val="585858"/>
                </a:solidFill>
                <a:latin typeface="Arial"/>
                <a:cs typeface="Arial"/>
              </a:rPr>
              <a:t>n</a:t>
            </a:r>
            <a:r>
              <a:rPr sz="1800" b="1" spc="-170" dirty="0">
                <a:solidFill>
                  <a:srgbClr val="585858"/>
                </a:solidFill>
                <a:latin typeface="Arial"/>
                <a:cs typeface="Arial"/>
              </a:rPr>
              <a:t>g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6938" y="3694557"/>
            <a:ext cx="4125595" cy="294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Berkat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kemajuan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teknologi,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semua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orang</a:t>
            </a:r>
            <a:r>
              <a:rPr sz="12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mempunyai</a:t>
            </a:r>
            <a:r>
              <a:rPr sz="1200" spc="28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hak </a:t>
            </a:r>
            <a:r>
              <a:rPr sz="12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yang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sama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dalam</a:t>
            </a:r>
            <a:r>
              <a:rPr sz="12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penyebaran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informasi.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Jika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yang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disebar </a:t>
            </a:r>
            <a:r>
              <a:rPr sz="1200" spc="-28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adalah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informasi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yang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baik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maka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akan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menguntungkan </a:t>
            </a:r>
            <a:r>
              <a:rPr sz="1200" spc="-28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perusahaan.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Pun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sebaliknya,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jika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informasi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yang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disebar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ternyata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memperburuk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perusahaan,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maka</a:t>
            </a:r>
            <a:r>
              <a:rPr sz="1200" spc="29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Influencer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Marketing</a:t>
            </a:r>
            <a:r>
              <a:rPr sz="1200" spc="2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diperlukan</a:t>
            </a:r>
            <a:r>
              <a:rPr sz="1200" spc="2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untuk</a:t>
            </a:r>
            <a:r>
              <a:rPr sz="1200" spc="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menanggulangi permasalahan</a:t>
            </a:r>
            <a:r>
              <a:rPr sz="1200" spc="4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ini.</a:t>
            </a:r>
            <a:endParaRPr sz="12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Franklin Gothic Medium"/>
              <a:cs typeface="Franklin Gothic Medium"/>
            </a:endParaRPr>
          </a:p>
          <a:p>
            <a:pPr marL="160020" marR="5715" algn="just">
              <a:lnSpc>
                <a:spcPct val="150100"/>
              </a:lnSpc>
              <a:spcBef>
                <a:spcPts val="5"/>
              </a:spcBef>
            </a:pP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Sederhananya,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mendekati seseorang yang influencer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atau </a:t>
            </a:r>
            <a:r>
              <a:rPr sz="12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memiliki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pengaruh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terhadap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brand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atau merek perusahaan.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Sehingga,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apa</a:t>
            </a:r>
            <a:r>
              <a:rPr sz="12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yang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dikatakan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seorang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influencer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itu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terhadap</a:t>
            </a:r>
            <a:r>
              <a:rPr sz="1200" spc="53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merek</a:t>
            </a:r>
            <a:r>
              <a:rPr sz="1200" spc="53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perusahaan</a:t>
            </a:r>
            <a:r>
              <a:rPr sz="1200" spc="53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akan</a:t>
            </a:r>
            <a:r>
              <a:rPr sz="1200" spc="53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memengaruhi</a:t>
            </a:r>
            <a:r>
              <a:rPr sz="1200" spc="54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orang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30241" y="1838909"/>
            <a:ext cx="3977004" cy="935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yang</a:t>
            </a:r>
            <a:r>
              <a:rPr sz="1200" spc="-1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dipengaruhi sang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influencer.</a:t>
            </a:r>
            <a:endParaRPr sz="12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Franklin Gothic Medium"/>
              <a:cs typeface="Franklin Gothic Medium"/>
            </a:endParaRPr>
          </a:p>
          <a:p>
            <a:pPr marL="12700" marR="5080">
              <a:lnSpc>
                <a:spcPct val="150000"/>
              </a:lnSpc>
            </a:pPr>
            <a:r>
              <a:rPr sz="1200" spc="-1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Tentunya,</a:t>
            </a:r>
            <a:r>
              <a:rPr sz="1200" spc="4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apa</a:t>
            </a:r>
            <a:r>
              <a:rPr sz="1200" spc="4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yang</a:t>
            </a:r>
            <a:r>
              <a:rPr sz="1200" spc="4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dipengaruhi</a:t>
            </a:r>
            <a:r>
              <a:rPr sz="1200" spc="3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influencer</a:t>
            </a:r>
            <a:r>
              <a:rPr sz="1200" spc="4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mengenai</a:t>
            </a:r>
            <a:r>
              <a:rPr sz="1200" spc="3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merek </a:t>
            </a:r>
            <a:r>
              <a:rPr sz="1200" spc="-28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perusahaan</a:t>
            </a:r>
            <a:r>
              <a:rPr sz="1200" spc="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harus</a:t>
            </a:r>
            <a:r>
              <a:rPr sz="1200" spc="2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mencitrakan</a:t>
            </a:r>
            <a:r>
              <a:rPr sz="1200" spc="2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positif</a:t>
            </a:r>
            <a:r>
              <a:rPr sz="1200" spc="1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bukan</a:t>
            </a:r>
            <a:r>
              <a:rPr sz="1200" spc="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sebaliknya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00600" y="3733800"/>
            <a:ext cx="3733800" cy="1821180"/>
          </a:xfrm>
          <a:prstGeom prst="rect">
            <a:avLst/>
          </a:prstGeom>
          <a:solidFill>
            <a:srgbClr val="EDD400"/>
          </a:solidFill>
        </p:spPr>
        <p:txBody>
          <a:bodyPr vert="horz" wrap="square" lIns="0" tIns="21907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725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#Fakta</a:t>
            </a:r>
            <a:endParaRPr sz="1800">
              <a:latin typeface="Arial"/>
              <a:cs typeface="Arial"/>
            </a:endParaRPr>
          </a:p>
          <a:p>
            <a:pPr marL="118745" marR="109855" algn="ctr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Generasi</a:t>
            </a:r>
            <a:r>
              <a:rPr sz="18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ini</a:t>
            </a:r>
            <a:r>
              <a:rPr sz="18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lebih</a:t>
            </a:r>
            <a:r>
              <a:rPr sz="18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memilih</a:t>
            </a:r>
            <a:r>
              <a:rPr sz="1800" spc="-4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membeli </a:t>
            </a:r>
            <a:r>
              <a:rPr sz="1800" spc="-434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dari perusahaan </a:t>
            </a:r>
            <a:r>
              <a:rPr sz="18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yang mempunyai </a:t>
            </a:r>
            <a:r>
              <a:rPr sz="1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nilai </a:t>
            </a:r>
            <a:r>
              <a:rPr sz="1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sosial untuk membantu orang, </a:t>
            </a:r>
            <a:r>
              <a:rPr sz="1800" spc="-434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komunitas</a:t>
            </a:r>
            <a:r>
              <a:rPr sz="18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dan </a:t>
            </a:r>
            <a:r>
              <a:rPr sz="1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lingkungan.</a:t>
            </a:r>
            <a:endParaRPr sz="18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383" y="0"/>
            <a:ext cx="9119870" cy="6858000"/>
          </a:xfrm>
          <a:custGeom>
            <a:avLst/>
            <a:gdLst/>
            <a:ahLst/>
            <a:cxnLst/>
            <a:rect l="l" t="t" r="r" b="b"/>
            <a:pathLst>
              <a:path w="9119870" h="6858000">
                <a:moveTo>
                  <a:pt x="9119616" y="6857998"/>
                </a:moveTo>
                <a:lnTo>
                  <a:pt x="9119616" y="0"/>
                </a:lnTo>
                <a:lnTo>
                  <a:pt x="0" y="0"/>
                </a:lnTo>
                <a:lnTo>
                  <a:pt x="0" y="6857998"/>
                </a:lnTo>
                <a:lnTo>
                  <a:pt x="9119616" y="6857998"/>
                </a:lnTo>
                <a:close/>
              </a:path>
            </a:pathLst>
          </a:custGeom>
          <a:solidFill>
            <a:srgbClr val="FFED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01570" y="883665"/>
            <a:ext cx="5557520" cy="76644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725"/>
              </a:spcBef>
            </a:pPr>
            <a:r>
              <a:rPr spc="-315" dirty="0"/>
              <a:t>A</a:t>
            </a:r>
            <a:r>
              <a:rPr spc="-295" dirty="0"/>
              <a:t>P</a:t>
            </a:r>
            <a:r>
              <a:rPr spc="-325" dirty="0"/>
              <a:t>A</a:t>
            </a:r>
            <a:r>
              <a:rPr spc="-100" dirty="0"/>
              <a:t> </a:t>
            </a:r>
            <a:r>
              <a:rPr spc="-85" dirty="0"/>
              <a:t>M</a:t>
            </a:r>
            <a:r>
              <a:rPr spc="-345" dirty="0"/>
              <a:t>E</a:t>
            </a:r>
            <a:r>
              <a:rPr spc="-195" dirty="0"/>
              <a:t>N</a:t>
            </a:r>
            <a:r>
              <a:rPr spc="-210" dirty="0"/>
              <a:t>ARI</a:t>
            </a:r>
            <a:r>
              <a:rPr spc="-245" dirty="0"/>
              <a:t>K</a:t>
            </a:r>
            <a:r>
              <a:rPr spc="-195" dirty="0"/>
              <a:t>N</a:t>
            </a:r>
            <a:r>
              <a:rPr spc="-484" dirty="0"/>
              <a:t>Y</a:t>
            </a:r>
            <a:r>
              <a:rPr spc="-325" dirty="0"/>
              <a:t>A</a:t>
            </a:r>
            <a:r>
              <a:rPr spc="-114" dirty="0"/>
              <a:t> </a:t>
            </a:r>
            <a:r>
              <a:rPr spc="-250" dirty="0"/>
              <a:t>D</a:t>
            </a:r>
            <a:r>
              <a:rPr spc="-315" dirty="0"/>
              <a:t>A</a:t>
            </a:r>
            <a:r>
              <a:rPr spc="-204" dirty="0"/>
              <a:t>R</a:t>
            </a:r>
            <a:r>
              <a:rPr spc="-35" dirty="0"/>
              <a:t>I</a:t>
            </a:r>
            <a:r>
              <a:rPr spc="-105" dirty="0"/>
              <a:t> </a:t>
            </a:r>
            <a:r>
              <a:rPr spc="-175" dirty="0"/>
              <a:t>P</a:t>
            </a:r>
            <a:r>
              <a:rPr spc="-345" dirty="0"/>
              <a:t>E</a:t>
            </a:r>
            <a:r>
              <a:rPr spc="-85" dirty="0"/>
              <a:t>M</a:t>
            </a:r>
            <a:r>
              <a:rPr spc="-240" dirty="0"/>
              <a:t>ASARAN  </a:t>
            </a:r>
            <a:r>
              <a:rPr spc="-250" dirty="0"/>
              <a:t>DIGITAL?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60805" y="2741803"/>
            <a:ext cx="939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#Fakta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0805" y="3248990"/>
            <a:ext cx="2783205" cy="105029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30"/>
              </a:spcBef>
              <a:tabLst>
                <a:tab pos="1186180" algn="l"/>
                <a:tab pos="1616075" algn="l"/>
                <a:tab pos="2364740" algn="l"/>
              </a:tabLst>
            </a:pPr>
            <a:r>
              <a:rPr sz="2400" spc="-1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Komputer	</a:t>
            </a:r>
            <a:r>
              <a:rPr sz="24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dan </a:t>
            </a:r>
            <a:r>
              <a:rPr sz="24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2400" i="1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</a:t>
            </a:r>
            <a:r>
              <a:rPr sz="2400" i="1" dirty="0">
                <a:solidFill>
                  <a:srgbClr val="585858"/>
                </a:solidFill>
                <a:latin typeface="Franklin Gothic Medium"/>
                <a:cs typeface="Franklin Gothic Medium"/>
              </a:rPr>
              <a:t>obi</a:t>
            </a:r>
            <a:r>
              <a:rPr sz="2400" i="1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l</a:t>
            </a:r>
            <a:r>
              <a:rPr sz="2400" i="1" dirty="0">
                <a:solidFill>
                  <a:srgbClr val="585858"/>
                </a:solidFill>
                <a:latin typeface="Franklin Gothic Medium"/>
                <a:cs typeface="Franklin Gothic Medium"/>
              </a:rPr>
              <a:t>e	</a:t>
            </a:r>
            <a:r>
              <a:rPr sz="24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adalah	hal  untuk</a:t>
            </a:r>
            <a:r>
              <a:rPr sz="24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milenials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90591" y="2342514"/>
            <a:ext cx="2278380" cy="1037590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400" spc="-2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#Fakta</a:t>
            </a:r>
            <a:endParaRPr sz="24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z="2400" spc="-2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Gaya</a:t>
            </a:r>
            <a:r>
              <a:rPr sz="2400" spc="-4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komunikasi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43985" y="3317824"/>
            <a:ext cx="48996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558925" algn="l"/>
              </a:tabLst>
            </a:pPr>
            <a:r>
              <a:rPr sz="3600" spc="-7" baseline="12731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perangkat	</a:t>
            </a:r>
            <a:r>
              <a:rPr sz="24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pemasaran</a:t>
            </a:r>
            <a:r>
              <a:rPr sz="2400" spc="-2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1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yang</a:t>
            </a:r>
            <a:r>
              <a:rPr sz="2400" spc="-2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berhasil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74921" y="3647313"/>
            <a:ext cx="4315460" cy="137922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927735" marR="30480" indent="-890269">
              <a:lnSpc>
                <a:spcPts val="2590"/>
              </a:lnSpc>
              <a:spcBef>
                <a:spcPts val="425"/>
              </a:spcBef>
              <a:tabLst>
                <a:tab pos="927735" algn="l"/>
              </a:tabLst>
            </a:pPr>
            <a:r>
              <a:rPr sz="3600" baseline="12731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biasa	</a:t>
            </a:r>
            <a:r>
              <a:rPr sz="24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untuk orang</a:t>
            </a:r>
            <a:r>
              <a:rPr sz="24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tua</a:t>
            </a:r>
            <a:r>
              <a:rPr sz="24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generasi </a:t>
            </a:r>
            <a:r>
              <a:rPr sz="2400" spc="-58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digital </a:t>
            </a:r>
            <a:r>
              <a:rPr sz="24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ini </a:t>
            </a:r>
            <a:r>
              <a:rPr sz="24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(Baby </a:t>
            </a:r>
            <a:r>
              <a:rPr sz="24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Boomers) </a:t>
            </a:r>
            <a:r>
              <a:rPr sz="2400" spc="-58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ditolak</a:t>
            </a:r>
            <a:r>
              <a:rPr sz="24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mentah</a:t>
            </a:r>
            <a:r>
              <a:rPr sz="2400" spc="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oleh </a:t>
            </a:r>
            <a:r>
              <a:rPr sz="24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generasi</a:t>
            </a:r>
            <a:r>
              <a:rPr sz="24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millenial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98538" y="6220155"/>
            <a:ext cx="138430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11</a:t>
            </a:r>
            <a:endParaRPr sz="75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16408"/>
            <a:ext cx="9130665" cy="1249680"/>
          </a:xfrm>
          <a:custGeom>
            <a:avLst/>
            <a:gdLst/>
            <a:ahLst/>
            <a:cxnLst/>
            <a:rect l="l" t="t" r="r" b="b"/>
            <a:pathLst>
              <a:path w="9130665" h="1249680">
                <a:moveTo>
                  <a:pt x="9130284" y="0"/>
                </a:moveTo>
                <a:lnTo>
                  <a:pt x="0" y="0"/>
                </a:lnTo>
                <a:lnTo>
                  <a:pt x="0" y="1249680"/>
                </a:lnTo>
                <a:lnTo>
                  <a:pt x="9130284" y="1249680"/>
                </a:lnTo>
                <a:lnTo>
                  <a:pt x="9130284" y="0"/>
                </a:lnTo>
                <a:close/>
              </a:path>
            </a:pathLst>
          </a:custGeom>
          <a:solidFill>
            <a:srgbClr val="92E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9347" y="957453"/>
            <a:ext cx="508381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5" dirty="0">
                <a:solidFill>
                  <a:srgbClr val="00ADEE"/>
                </a:solidFill>
              </a:rPr>
              <a:t>2</a:t>
            </a:r>
            <a:r>
              <a:rPr spc="-105" dirty="0">
                <a:solidFill>
                  <a:srgbClr val="00ADEE"/>
                </a:solidFill>
              </a:rPr>
              <a:t>.</a:t>
            </a:r>
            <a:r>
              <a:rPr spc="-90" dirty="0">
                <a:solidFill>
                  <a:srgbClr val="00ADEE"/>
                </a:solidFill>
              </a:rPr>
              <a:t> </a:t>
            </a:r>
            <a:r>
              <a:rPr spc="-245" dirty="0">
                <a:solidFill>
                  <a:srgbClr val="00ADEE"/>
                </a:solidFill>
              </a:rPr>
              <a:t>S</a:t>
            </a:r>
            <a:r>
              <a:rPr spc="-335" dirty="0">
                <a:solidFill>
                  <a:srgbClr val="00ADEE"/>
                </a:solidFill>
              </a:rPr>
              <a:t>T</a:t>
            </a:r>
            <a:r>
              <a:rPr spc="-215" dirty="0">
                <a:solidFill>
                  <a:srgbClr val="00ADEE"/>
                </a:solidFill>
              </a:rPr>
              <a:t>R</a:t>
            </a:r>
            <a:r>
              <a:rPr spc="-459" dirty="0">
                <a:solidFill>
                  <a:srgbClr val="00ADEE"/>
                </a:solidFill>
              </a:rPr>
              <a:t>A</a:t>
            </a:r>
            <a:r>
              <a:rPr spc="-340" dirty="0">
                <a:solidFill>
                  <a:srgbClr val="00ADEE"/>
                </a:solidFill>
              </a:rPr>
              <a:t>TE</a:t>
            </a:r>
            <a:r>
              <a:rPr spc="-400" dirty="0">
                <a:solidFill>
                  <a:srgbClr val="00ADEE"/>
                </a:solidFill>
              </a:rPr>
              <a:t>G</a:t>
            </a:r>
            <a:r>
              <a:rPr spc="-35" dirty="0">
                <a:solidFill>
                  <a:srgbClr val="00ADEE"/>
                </a:solidFill>
              </a:rPr>
              <a:t>I</a:t>
            </a:r>
            <a:r>
              <a:rPr spc="-105" dirty="0">
                <a:solidFill>
                  <a:srgbClr val="00ADEE"/>
                </a:solidFill>
              </a:rPr>
              <a:t> </a:t>
            </a:r>
            <a:r>
              <a:rPr spc="-175" dirty="0">
                <a:solidFill>
                  <a:srgbClr val="00ADEE"/>
                </a:solidFill>
              </a:rPr>
              <a:t>P</a:t>
            </a:r>
            <a:r>
              <a:rPr spc="-345" dirty="0">
                <a:solidFill>
                  <a:srgbClr val="00ADEE"/>
                </a:solidFill>
              </a:rPr>
              <a:t>E</a:t>
            </a:r>
            <a:r>
              <a:rPr spc="-85" dirty="0">
                <a:solidFill>
                  <a:srgbClr val="00ADEE"/>
                </a:solidFill>
              </a:rPr>
              <a:t>M</a:t>
            </a:r>
            <a:r>
              <a:rPr spc="-280" dirty="0">
                <a:solidFill>
                  <a:srgbClr val="00ADEE"/>
                </a:solidFill>
              </a:rPr>
              <a:t>ASARAN</a:t>
            </a:r>
            <a:r>
              <a:rPr spc="-110" dirty="0">
                <a:solidFill>
                  <a:srgbClr val="00ADEE"/>
                </a:solidFill>
              </a:rPr>
              <a:t> </a:t>
            </a:r>
            <a:r>
              <a:rPr spc="-155" dirty="0">
                <a:solidFill>
                  <a:srgbClr val="00ADEE"/>
                </a:solidFill>
              </a:rPr>
              <a:t>D</a:t>
            </a:r>
            <a:r>
              <a:rPr spc="-45" dirty="0">
                <a:solidFill>
                  <a:srgbClr val="00ADEE"/>
                </a:solidFill>
              </a:rPr>
              <a:t>I</a:t>
            </a:r>
            <a:r>
              <a:rPr spc="-300" dirty="0">
                <a:solidFill>
                  <a:srgbClr val="00ADEE"/>
                </a:solidFill>
              </a:rPr>
              <a:t>G</a:t>
            </a:r>
            <a:r>
              <a:rPr spc="-90" dirty="0">
                <a:solidFill>
                  <a:srgbClr val="00ADEE"/>
                </a:solidFill>
              </a:rPr>
              <a:t>I</a:t>
            </a:r>
            <a:r>
              <a:rPr spc="-475" dirty="0">
                <a:solidFill>
                  <a:srgbClr val="00ADEE"/>
                </a:solidFill>
              </a:rPr>
              <a:t>T</a:t>
            </a:r>
            <a:r>
              <a:rPr spc="-315" dirty="0">
                <a:solidFill>
                  <a:srgbClr val="00ADEE"/>
                </a:solidFill>
              </a:rPr>
              <a:t>A</a:t>
            </a:r>
            <a:r>
              <a:rPr spc="-305" dirty="0">
                <a:solidFill>
                  <a:srgbClr val="00ADEE"/>
                </a:solidFill>
              </a:rPr>
              <a:t>L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43840"/>
            <a:ext cx="1187196" cy="122224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098538" y="6220155"/>
            <a:ext cx="138430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12</a:t>
            </a:r>
            <a:endParaRPr sz="750">
              <a:latin typeface="Franklin Gothic Medium"/>
              <a:cs typeface="Franklin Gothic Medium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27659" y="2334767"/>
            <a:ext cx="1809114" cy="1091565"/>
            <a:chOff x="327659" y="2334767"/>
            <a:chExt cx="1809114" cy="1091565"/>
          </a:xfrm>
        </p:grpSpPr>
        <p:sp>
          <p:nvSpPr>
            <p:cNvPr id="7" name="object 7"/>
            <p:cNvSpPr/>
            <p:nvPr/>
          </p:nvSpPr>
          <p:spPr>
            <a:xfrm>
              <a:off x="333755" y="2340863"/>
              <a:ext cx="1797050" cy="1079500"/>
            </a:xfrm>
            <a:custGeom>
              <a:avLst/>
              <a:gdLst/>
              <a:ahLst/>
              <a:cxnLst/>
              <a:rect l="l" t="t" r="r" b="b"/>
              <a:pathLst>
                <a:path w="1797050" h="1079500">
                  <a:moveTo>
                    <a:pt x="1688845" y="0"/>
                  </a:moveTo>
                  <a:lnTo>
                    <a:pt x="107899" y="0"/>
                  </a:lnTo>
                  <a:lnTo>
                    <a:pt x="65901" y="8473"/>
                  </a:lnTo>
                  <a:lnTo>
                    <a:pt x="31603" y="31591"/>
                  </a:lnTo>
                  <a:lnTo>
                    <a:pt x="8479" y="65901"/>
                  </a:lnTo>
                  <a:lnTo>
                    <a:pt x="0" y="107950"/>
                  </a:lnTo>
                  <a:lnTo>
                    <a:pt x="0" y="971041"/>
                  </a:lnTo>
                  <a:lnTo>
                    <a:pt x="8479" y="1013090"/>
                  </a:lnTo>
                  <a:lnTo>
                    <a:pt x="31603" y="1047400"/>
                  </a:lnTo>
                  <a:lnTo>
                    <a:pt x="65901" y="1070518"/>
                  </a:lnTo>
                  <a:lnTo>
                    <a:pt x="107899" y="1078991"/>
                  </a:lnTo>
                  <a:lnTo>
                    <a:pt x="1688845" y="1078991"/>
                  </a:lnTo>
                  <a:lnTo>
                    <a:pt x="1730894" y="1070518"/>
                  </a:lnTo>
                  <a:lnTo>
                    <a:pt x="1765204" y="1047400"/>
                  </a:lnTo>
                  <a:lnTo>
                    <a:pt x="1788322" y="1013090"/>
                  </a:lnTo>
                  <a:lnTo>
                    <a:pt x="1796795" y="971041"/>
                  </a:lnTo>
                  <a:lnTo>
                    <a:pt x="1796795" y="107950"/>
                  </a:lnTo>
                  <a:lnTo>
                    <a:pt x="1788322" y="65901"/>
                  </a:lnTo>
                  <a:lnTo>
                    <a:pt x="1765204" y="31591"/>
                  </a:lnTo>
                  <a:lnTo>
                    <a:pt x="1730894" y="8473"/>
                  </a:lnTo>
                  <a:lnTo>
                    <a:pt x="1688845" y="0"/>
                  </a:lnTo>
                  <a:close/>
                </a:path>
              </a:pathLst>
            </a:custGeom>
            <a:solidFill>
              <a:srgbClr val="00AD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3755" y="2340863"/>
              <a:ext cx="1797050" cy="1079500"/>
            </a:xfrm>
            <a:custGeom>
              <a:avLst/>
              <a:gdLst/>
              <a:ahLst/>
              <a:cxnLst/>
              <a:rect l="l" t="t" r="r" b="b"/>
              <a:pathLst>
                <a:path w="1797050" h="1079500">
                  <a:moveTo>
                    <a:pt x="0" y="107950"/>
                  </a:moveTo>
                  <a:lnTo>
                    <a:pt x="8479" y="65901"/>
                  </a:lnTo>
                  <a:lnTo>
                    <a:pt x="31603" y="31591"/>
                  </a:lnTo>
                  <a:lnTo>
                    <a:pt x="65901" y="8473"/>
                  </a:lnTo>
                  <a:lnTo>
                    <a:pt x="107899" y="0"/>
                  </a:lnTo>
                  <a:lnTo>
                    <a:pt x="1688845" y="0"/>
                  </a:lnTo>
                  <a:lnTo>
                    <a:pt x="1730894" y="8473"/>
                  </a:lnTo>
                  <a:lnTo>
                    <a:pt x="1765204" y="31591"/>
                  </a:lnTo>
                  <a:lnTo>
                    <a:pt x="1788322" y="65901"/>
                  </a:lnTo>
                  <a:lnTo>
                    <a:pt x="1796795" y="107950"/>
                  </a:lnTo>
                  <a:lnTo>
                    <a:pt x="1796795" y="971041"/>
                  </a:lnTo>
                  <a:lnTo>
                    <a:pt x="1788322" y="1013090"/>
                  </a:lnTo>
                  <a:lnTo>
                    <a:pt x="1765204" y="1047400"/>
                  </a:lnTo>
                  <a:lnTo>
                    <a:pt x="1730894" y="1070518"/>
                  </a:lnTo>
                  <a:lnTo>
                    <a:pt x="1688845" y="1078991"/>
                  </a:lnTo>
                  <a:lnTo>
                    <a:pt x="107899" y="1078991"/>
                  </a:lnTo>
                  <a:lnTo>
                    <a:pt x="65901" y="1070518"/>
                  </a:lnTo>
                  <a:lnTo>
                    <a:pt x="31603" y="1047400"/>
                  </a:lnTo>
                  <a:lnTo>
                    <a:pt x="8479" y="1013090"/>
                  </a:lnTo>
                  <a:lnTo>
                    <a:pt x="0" y="971041"/>
                  </a:lnTo>
                  <a:lnTo>
                    <a:pt x="0" y="10795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39927" y="2472690"/>
            <a:ext cx="1584960" cy="76771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065" marR="5080" indent="-635" algn="ctr">
              <a:lnSpc>
                <a:spcPct val="85300"/>
              </a:lnSpc>
              <a:spcBef>
                <a:spcPts val="415"/>
              </a:spcBef>
            </a:pPr>
            <a:r>
              <a:rPr sz="18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Internet </a:t>
            </a:r>
            <a:r>
              <a:rPr sz="1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Marketing </a:t>
            </a:r>
            <a:r>
              <a:rPr sz="1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Com</a:t>
            </a:r>
            <a:r>
              <a:rPr sz="1800" spc="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unicati</a:t>
            </a:r>
            <a:r>
              <a:rPr sz="1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n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10383" y="2657855"/>
            <a:ext cx="381000" cy="445134"/>
          </a:xfrm>
          <a:custGeom>
            <a:avLst/>
            <a:gdLst/>
            <a:ahLst/>
            <a:cxnLst/>
            <a:rect l="l" t="t" r="r" b="b"/>
            <a:pathLst>
              <a:path w="381000" h="445135">
                <a:moveTo>
                  <a:pt x="190500" y="0"/>
                </a:moveTo>
                <a:lnTo>
                  <a:pt x="190500" y="89027"/>
                </a:lnTo>
                <a:lnTo>
                  <a:pt x="0" y="89027"/>
                </a:lnTo>
                <a:lnTo>
                  <a:pt x="0" y="355981"/>
                </a:lnTo>
                <a:lnTo>
                  <a:pt x="190500" y="355981"/>
                </a:lnTo>
                <a:lnTo>
                  <a:pt x="190500" y="445008"/>
                </a:lnTo>
                <a:lnTo>
                  <a:pt x="381000" y="222504"/>
                </a:lnTo>
                <a:lnTo>
                  <a:pt x="190500" y="0"/>
                </a:lnTo>
                <a:close/>
              </a:path>
            </a:pathLst>
          </a:custGeom>
          <a:solidFill>
            <a:srgbClr val="AAD2F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2843783" y="2334767"/>
            <a:ext cx="1809114" cy="1091565"/>
            <a:chOff x="2843783" y="2334767"/>
            <a:chExt cx="1809114" cy="1091565"/>
          </a:xfrm>
        </p:grpSpPr>
        <p:sp>
          <p:nvSpPr>
            <p:cNvPr id="12" name="object 12"/>
            <p:cNvSpPr/>
            <p:nvPr/>
          </p:nvSpPr>
          <p:spPr>
            <a:xfrm>
              <a:off x="2849879" y="2340863"/>
              <a:ext cx="1797050" cy="1079500"/>
            </a:xfrm>
            <a:custGeom>
              <a:avLst/>
              <a:gdLst/>
              <a:ahLst/>
              <a:cxnLst/>
              <a:rect l="l" t="t" r="r" b="b"/>
              <a:pathLst>
                <a:path w="1797050" h="1079500">
                  <a:moveTo>
                    <a:pt x="1688845" y="0"/>
                  </a:moveTo>
                  <a:lnTo>
                    <a:pt x="107950" y="0"/>
                  </a:lnTo>
                  <a:lnTo>
                    <a:pt x="65901" y="8473"/>
                  </a:lnTo>
                  <a:lnTo>
                    <a:pt x="31591" y="31591"/>
                  </a:lnTo>
                  <a:lnTo>
                    <a:pt x="8473" y="65901"/>
                  </a:lnTo>
                  <a:lnTo>
                    <a:pt x="0" y="107950"/>
                  </a:lnTo>
                  <a:lnTo>
                    <a:pt x="0" y="971041"/>
                  </a:lnTo>
                  <a:lnTo>
                    <a:pt x="8473" y="1013090"/>
                  </a:lnTo>
                  <a:lnTo>
                    <a:pt x="31591" y="1047400"/>
                  </a:lnTo>
                  <a:lnTo>
                    <a:pt x="65901" y="1070518"/>
                  </a:lnTo>
                  <a:lnTo>
                    <a:pt x="107950" y="1078991"/>
                  </a:lnTo>
                  <a:lnTo>
                    <a:pt x="1688845" y="1078991"/>
                  </a:lnTo>
                  <a:lnTo>
                    <a:pt x="1730894" y="1070518"/>
                  </a:lnTo>
                  <a:lnTo>
                    <a:pt x="1765204" y="1047400"/>
                  </a:lnTo>
                  <a:lnTo>
                    <a:pt x="1788322" y="1013090"/>
                  </a:lnTo>
                  <a:lnTo>
                    <a:pt x="1796795" y="971041"/>
                  </a:lnTo>
                  <a:lnTo>
                    <a:pt x="1796795" y="107950"/>
                  </a:lnTo>
                  <a:lnTo>
                    <a:pt x="1788322" y="65901"/>
                  </a:lnTo>
                  <a:lnTo>
                    <a:pt x="1765204" y="31591"/>
                  </a:lnTo>
                  <a:lnTo>
                    <a:pt x="1730894" y="8473"/>
                  </a:lnTo>
                  <a:lnTo>
                    <a:pt x="1688845" y="0"/>
                  </a:lnTo>
                  <a:close/>
                </a:path>
              </a:pathLst>
            </a:custGeom>
            <a:solidFill>
              <a:srgbClr val="00AD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849879" y="2340863"/>
              <a:ext cx="1797050" cy="1079500"/>
            </a:xfrm>
            <a:custGeom>
              <a:avLst/>
              <a:gdLst/>
              <a:ahLst/>
              <a:cxnLst/>
              <a:rect l="l" t="t" r="r" b="b"/>
              <a:pathLst>
                <a:path w="1797050" h="1079500">
                  <a:moveTo>
                    <a:pt x="0" y="107950"/>
                  </a:moveTo>
                  <a:lnTo>
                    <a:pt x="8473" y="65901"/>
                  </a:lnTo>
                  <a:lnTo>
                    <a:pt x="31591" y="31591"/>
                  </a:lnTo>
                  <a:lnTo>
                    <a:pt x="65901" y="8473"/>
                  </a:lnTo>
                  <a:lnTo>
                    <a:pt x="107950" y="0"/>
                  </a:lnTo>
                  <a:lnTo>
                    <a:pt x="1688845" y="0"/>
                  </a:lnTo>
                  <a:lnTo>
                    <a:pt x="1730894" y="8473"/>
                  </a:lnTo>
                  <a:lnTo>
                    <a:pt x="1765204" y="31591"/>
                  </a:lnTo>
                  <a:lnTo>
                    <a:pt x="1788322" y="65901"/>
                  </a:lnTo>
                  <a:lnTo>
                    <a:pt x="1796795" y="107950"/>
                  </a:lnTo>
                  <a:lnTo>
                    <a:pt x="1796795" y="971041"/>
                  </a:lnTo>
                  <a:lnTo>
                    <a:pt x="1788322" y="1013090"/>
                  </a:lnTo>
                  <a:lnTo>
                    <a:pt x="1765204" y="1047400"/>
                  </a:lnTo>
                  <a:lnTo>
                    <a:pt x="1730894" y="1070518"/>
                  </a:lnTo>
                  <a:lnTo>
                    <a:pt x="1688845" y="1078991"/>
                  </a:lnTo>
                  <a:lnTo>
                    <a:pt x="107950" y="1078991"/>
                  </a:lnTo>
                  <a:lnTo>
                    <a:pt x="65901" y="1070518"/>
                  </a:lnTo>
                  <a:lnTo>
                    <a:pt x="31591" y="1047400"/>
                  </a:lnTo>
                  <a:lnTo>
                    <a:pt x="8473" y="1013090"/>
                  </a:lnTo>
                  <a:lnTo>
                    <a:pt x="0" y="971041"/>
                  </a:lnTo>
                  <a:lnTo>
                    <a:pt x="0" y="10795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136138" y="2588716"/>
            <a:ext cx="1224915" cy="535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05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Cross</a:t>
            </a:r>
            <a:r>
              <a:rPr sz="1800" spc="-6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Media</a:t>
            </a:r>
            <a:endParaRPr sz="1800">
              <a:latin typeface="Franklin Gothic Medium"/>
              <a:cs typeface="Franklin Gothic Medium"/>
            </a:endParaRPr>
          </a:p>
          <a:p>
            <a:pPr marL="111760">
              <a:lnSpc>
                <a:spcPts val="2005"/>
              </a:lnSpc>
            </a:pP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Campaign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7002" y="1739849"/>
            <a:ext cx="30410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40" dirty="0">
                <a:solidFill>
                  <a:srgbClr val="585858"/>
                </a:solidFill>
                <a:latin typeface="Arial"/>
                <a:cs typeface="Arial"/>
              </a:rPr>
              <a:t>C</a:t>
            </a:r>
            <a:r>
              <a:rPr sz="2400" b="1" spc="-130" dirty="0">
                <a:solidFill>
                  <a:srgbClr val="585858"/>
                </a:solidFill>
                <a:latin typeface="Arial"/>
                <a:cs typeface="Arial"/>
              </a:rPr>
              <a:t>r</a:t>
            </a:r>
            <a:r>
              <a:rPr sz="2400" b="1" spc="-200" dirty="0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sz="2400" b="1" spc="-250" dirty="0">
                <a:solidFill>
                  <a:srgbClr val="585858"/>
                </a:solidFill>
                <a:latin typeface="Arial"/>
                <a:cs typeface="Arial"/>
              </a:rPr>
              <a:t>s</a:t>
            </a:r>
            <a:r>
              <a:rPr sz="2400" b="1" spc="-245" dirty="0">
                <a:solidFill>
                  <a:srgbClr val="585858"/>
                </a:solidFill>
                <a:latin typeface="Arial"/>
                <a:cs typeface="Arial"/>
              </a:rPr>
              <a:t>s</a:t>
            </a:r>
            <a:r>
              <a:rPr sz="2400" b="1" spc="-9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b="1" spc="-75" dirty="0">
                <a:solidFill>
                  <a:srgbClr val="585858"/>
                </a:solidFill>
                <a:latin typeface="Arial"/>
                <a:cs typeface="Arial"/>
              </a:rPr>
              <a:t>M</a:t>
            </a:r>
            <a:r>
              <a:rPr sz="2400" b="1" spc="-70" dirty="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sz="2400" b="1" spc="-165" dirty="0">
                <a:solidFill>
                  <a:srgbClr val="585858"/>
                </a:solidFill>
                <a:latin typeface="Arial"/>
                <a:cs typeface="Arial"/>
              </a:rPr>
              <a:t>d</a:t>
            </a:r>
            <a:r>
              <a:rPr sz="2400" b="1" spc="-70" dirty="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sz="2400" b="1" spc="-40" dirty="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sz="2400" b="1" spc="-9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b="1" spc="-340" dirty="0">
                <a:solidFill>
                  <a:srgbClr val="585858"/>
                </a:solidFill>
                <a:latin typeface="Arial"/>
                <a:cs typeface="Arial"/>
              </a:rPr>
              <a:t>C</a:t>
            </a:r>
            <a:r>
              <a:rPr sz="2400" b="1" spc="-35" dirty="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sz="2400" b="1" spc="-40" dirty="0">
                <a:solidFill>
                  <a:srgbClr val="585858"/>
                </a:solidFill>
                <a:latin typeface="Arial"/>
                <a:cs typeface="Arial"/>
              </a:rPr>
              <a:t>m</a:t>
            </a:r>
            <a:r>
              <a:rPr sz="2400" b="1" spc="-120" dirty="0">
                <a:solidFill>
                  <a:srgbClr val="585858"/>
                </a:solidFill>
                <a:latin typeface="Arial"/>
                <a:cs typeface="Arial"/>
              </a:rPr>
              <a:t>pai</a:t>
            </a:r>
            <a:r>
              <a:rPr sz="2400" b="1" spc="-145" dirty="0">
                <a:solidFill>
                  <a:srgbClr val="585858"/>
                </a:solidFill>
                <a:latin typeface="Arial"/>
                <a:cs typeface="Arial"/>
              </a:rPr>
              <a:t>g</a:t>
            </a:r>
            <a:r>
              <a:rPr sz="2400" b="1" spc="-170" dirty="0">
                <a:solidFill>
                  <a:srgbClr val="585858"/>
                </a:solidFill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7002" y="3601592"/>
            <a:ext cx="4124960" cy="2470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65" dirty="0">
                <a:solidFill>
                  <a:srgbClr val="585858"/>
                </a:solidFill>
                <a:latin typeface="Arial"/>
                <a:cs typeface="Arial"/>
              </a:rPr>
              <a:t>Sequential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50">
              <a:latin typeface="Arial"/>
              <a:cs typeface="Arial"/>
            </a:endParaRPr>
          </a:p>
          <a:p>
            <a:pPr marL="12700" marR="5080" algn="just">
              <a:lnSpc>
                <a:spcPct val="150100"/>
              </a:lnSpc>
            </a:pP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Media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(TV,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Radio,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Website,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dll)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saling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mendukung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satu dan </a:t>
            </a:r>
            <a:r>
              <a:rPr sz="12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lainnya,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untuk membentuk sebuah kronologis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/ narasi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yang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menambah ketertarikan atau pengalaman audiensi terhadap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sebuah</a:t>
            </a:r>
            <a:r>
              <a:rPr sz="1200" spc="1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merek</a:t>
            </a:r>
            <a:endParaRPr sz="12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</a:pPr>
            <a:r>
              <a:rPr sz="1400" b="1" spc="-75" dirty="0">
                <a:solidFill>
                  <a:srgbClr val="585858"/>
                </a:solidFill>
                <a:latin typeface="Arial"/>
                <a:cs typeface="Arial"/>
              </a:rPr>
              <a:t>Simultaneous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>
              <a:latin typeface="Arial"/>
              <a:cs typeface="Arial"/>
            </a:endParaRPr>
          </a:p>
          <a:p>
            <a:pPr marL="160020">
              <a:lnSpc>
                <a:spcPct val="100000"/>
              </a:lnSpc>
            </a:pP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Lebih</a:t>
            </a:r>
            <a:r>
              <a:rPr sz="1200" spc="37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sering</a:t>
            </a:r>
            <a:r>
              <a:rPr sz="1200" spc="37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disebut</a:t>
            </a:r>
            <a:r>
              <a:rPr sz="1200" spc="37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sebagai</a:t>
            </a:r>
            <a:r>
              <a:rPr sz="1200" spc="37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Second</a:t>
            </a:r>
            <a:r>
              <a:rPr sz="1200" spc="37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Screen</a:t>
            </a:r>
            <a:r>
              <a:rPr sz="1200" spc="37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1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Technology,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4830" y="6137859"/>
            <a:ext cx="39776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Apa</a:t>
            </a:r>
            <a:r>
              <a:rPr sz="1200" spc="52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itu?</a:t>
            </a:r>
            <a:r>
              <a:rPr sz="1200" spc="53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Contoh</a:t>
            </a:r>
            <a:r>
              <a:rPr sz="1200" spc="54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mudahnya</a:t>
            </a:r>
            <a:r>
              <a:rPr sz="1200" spc="53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adalah</a:t>
            </a:r>
            <a:r>
              <a:rPr sz="1200" spc="54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sinkronisasi</a:t>
            </a:r>
            <a:r>
              <a:rPr sz="1200" spc="53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antara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80305" y="1595860"/>
            <a:ext cx="3976370" cy="574040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5"/>
              </a:spcBef>
              <a:tabLst>
                <a:tab pos="678180" algn="l"/>
                <a:tab pos="1283970" algn="l"/>
                <a:tab pos="1934210" algn="l"/>
                <a:tab pos="2698115" algn="l"/>
                <a:tab pos="3018155" algn="l"/>
                <a:tab pos="3487420" algn="l"/>
              </a:tabLst>
            </a:pP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aplikasi	</a:t>
            </a:r>
            <a:r>
              <a:rPr sz="1200" i="1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mobile	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dengan	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tayangan	</a:t>
            </a:r>
            <a:r>
              <a:rPr sz="1200" spc="1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TV	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yang	sedang</a:t>
            </a:r>
            <a:endParaRPr sz="12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berlangsung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di</a:t>
            </a:r>
            <a:r>
              <a:rPr sz="1200" spc="-3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televisi.</a:t>
            </a:r>
            <a:endParaRPr sz="1200">
              <a:latin typeface="Franklin Gothic Medium"/>
              <a:cs typeface="Franklin Gothic Medium"/>
            </a:endParaRPr>
          </a:p>
        </p:txBody>
      </p:sp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00600" y="2895600"/>
            <a:ext cx="3733800" cy="309676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16408"/>
            <a:ext cx="9130665" cy="1249680"/>
          </a:xfrm>
          <a:custGeom>
            <a:avLst/>
            <a:gdLst/>
            <a:ahLst/>
            <a:cxnLst/>
            <a:rect l="l" t="t" r="r" b="b"/>
            <a:pathLst>
              <a:path w="9130665" h="1249680">
                <a:moveTo>
                  <a:pt x="9130284" y="0"/>
                </a:moveTo>
                <a:lnTo>
                  <a:pt x="0" y="0"/>
                </a:lnTo>
                <a:lnTo>
                  <a:pt x="0" y="1249680"/>
                </a:lnTo>
                <a:lnTo>
                  <a:pt x="9130284" y="1249680"/>
                </a:lnTo>
                <a:lnTo>
                  <a:pt x="9130284" y="0"/>
                </a:lnTo>
                <a:close/>
              </a:path>
            </a:pathLst>
          </a:custGeom>
          <a:solidFill>
            <a:srgbClr val="92E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9347" y="957453"/>
            <a:ext cx="686689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00ADEE"/>
                </a:solidFill>
              </a:rPr>
              <a:t>3.</a:t>
            </a:r>
            <a:r>
              <a:rPr spc="-90" dirty="0">
                <a:solidFill>
                  <a:srgbClr val="00ADEE"/>
                </a:solidFill>
              </a:rPr>
              <a:t> </a:t>
            </a:r>
            <a:r>
              <a:rPr spc="-265" dirty="0">
                <a:solidFill>
                  <a:srgbClr val="00ADEE"/>
                </a:solidFill>
              </a:rPr>
              <a:t>MENYUSUN</a:t>
            </a:r>
            <a:r>
              <a:rPr spc="-85" dirty="0">
                <a:solidFill>
                  <a:srgbClr val="00ADEE"/>
                </a:solidFill>
              </a:rPr>
              <a:t> </a:t>
            </a:r>
            <a:r>
              <a:rPr spc="-295" dirty="0">
                <a:solidFill>
                  <a:srgbClr val="00ADEE"/>
                </a:solidFill>
              </a:rPr>
              <a:t>STRATEGI</a:t>
            </a:r>
            <a:r>
              <a:rPr spc="-100" dirty="0">
                <a:solidFill>
                  <a:srgbClr val="00ADEE"/>
                </a:solidFill>
              </a:rPr>
              <a:t> </a:t>
            </a:r>
            <a:r>
              <a:rPr spc="-254" dirty="0">
                <a:solidFill>
                  <a:srgbClr val="00ADEE"/>
                </a:solidFill>
              </a:rPr>
              <a:t>PEMASARAN</a:t>
            </a:r>
            <a:r>
              <a:rPr spc="-90" dirty="0">
                <a:solidFill>
                  <a:srgbClr val="00ADEE"/>
                </a:solidFill>
              </a:rPr>
              <a:t> </a:t>
            </a:r>
            <a:r>
              <a:rPr spc="-245" dirty="0">
                <a:solidFill>
                  <a:srgbClr val="00ADEE"/>
                </a:solidFill>
              </a:rPr>
              <a:t>DIGITAL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43840"/>
            <a:ext cx="1187196" cy="122224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66750" y="1770633"/>
            <a:ext cx="4237990" cy="44062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5580" algn="just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Setiap</a:t>
            </a:r>
            <a:r>
              <a:rPr sz="1100" spc="26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kegiatan</a:t>
            </a:r>
            <a:r>
              <a:rPr sz="1100" spc="254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dengan</a:t>
            </a:r>
            <a:r>
              <a:rPr sz="1100" spc="254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tujuan</a:t>
            </a:r>
            <a:r>
              <a:rPr sz="1100" spc="26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akhir</a:t>
            </a:r>
            <a:r>
              <a:rPr sz="1100" spc="254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yang</a:t>
            </a:r>
            <a:r>
              <a:rPr sz="1100" spc="26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jelas</a:t>
            </a:r>
            <a:r>
              <a:rPr sz="1100" spc="254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harus</a:t>
            </a:r>
            <a:r>
              <a:rPr sz="1100" spc="26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memiliki</a:t>
            </a:r>
            <a:endParaRPr sz="1100">
              <a:latin typeface="Franklin Gothic Medium"/>
              <a:cs typeface="Franklin Gothic Medium"/>
            </a:endParaRPr>
          </a:p>
          <a:p>
            <a:pPr marL="195580" algn="just">
              <a:lnSpc>
                <a:spcPct val="100000"/>
              </a:lnSpc>
              <a:spcBef>
                <a:spcPts val="790"/>
              </a:spcBef>
            </a:pP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cetak</a:t>
            </a:r>
            <a:r>
              <a:rPr sz="1100" spc="-1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biru</a:t>
            </a:r>
            <a:r>
              <a:rPr sz="1100" spc="-3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di</a:t>
            </a:r>
            <a:r>
              <a:rPr sz="1100" spc="-2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mana</a:t>
            </a:r>
            <a:r>
              <a:rPr sz="1100" spc="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harus</a:t>
            </a:r>
            <a:r>
              <a:rPr sz="1100" spc="-3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diikuti</a:t>
            </a:r>
            <a:r>
              <a:rPr sz="1100" spc="-3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oleh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orang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di</a:t>
            </a:r>
            <a:r>
              <a:rPr sz="11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dalam</a:t>
            </a:r>
            <a:r>
              <a:rPr sz="1100" spc="-1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organisasi</a:t>
            </a:r>
            <a:endParaRPr sz="11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Franklin Gothic Medium"/>
              <a:cs typeface="Franklin Gothic Medium"/>
            </a:endParaRPr>
          </a:p>
          <a:p>
            <a:pPr marL="195580" marR="6350" algn="just">
              <a:lnSpc>
                <a:spcPct val="160000"/>
              </a:lnSpc>
            </a:pP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Dalam</a:t>
            </a:r>
            <a:r>
              <a:rPr sz="11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pemasaran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digital,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tidak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ada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pendekatan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tunggal</a:t>
            </a:r>
            <a:r>
              <a:rPr sz="11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yang </a:t>
            </a:r>
            <a:r>
              <a:rPr sz="11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definitif,</a:t>
            </a:r>
            <a:r>
              <a:rPr sz="1100" spc="-3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namun</a:t>
            </a:r>
            <a:r>
              <a:rPr sz="1100" spc="-1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setiap</a:t>
            </a:r>
            <a:r>
              <a:rPr sz="1100" spc="-1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bisnis</a:t>
            </a:r>
            <a:r>
              <a:rPr sz="1100" spc="-2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harus</a:t>
            </a:r>
            <a:r>
              <a:rPr sz="1100" spc="-3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membuat</a:t>
            </a:r>
            <a:r>
              <a:rPr sz="1100" spc="-2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roadmap</a:t>
            </a:r>
            <a:r>
              <a:rPr sz="1100" spc="-2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sendiri.</a:t>
            </a:r>
            <a:endParaRPr sz="11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Franklin Gothic Medium"/>
              <a:cs typeface="Franklin Gothic Medium"/>
            </a:endParaRPr>
          </a:p>
          <a:p>
            <a:pPr marL="195580" marR="6985" algn="just">
              <a:lnSpc>
                <a:spcPct val="160200"/>
              </a:lnSpc>
            </a:pP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Tetapi,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ada panduan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dalam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menyusun strategi pemasaran digital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dengan pertanyaan-pertanyaan.</a:t>
            </a:r>
            <a:endParaRPr sz="11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Franklin Gothic Medium"/>
              <a:cs typeface="Franklin Gothic Medium"/>
            </a:endParaRPr>
          </a:p>
          <a:p>
            <a:pPr marL="195580" marR="6350" algn="just">
              <a:lnSpc>
                <a:spcPct val="160000"/>
              </a:lnSpc>
              <a:spcBef>
                <a:spcPts val="5"/>
              </a:spcBef>
            </a:pP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Seperti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contoh,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apa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yang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perusahaan tawarkan dan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kepada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siap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ditawarkan,</a:t>
            </a:r>
            <a:r>
              <a:rPr sz="1100" spc="-4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serta</a:t>
            </a:r>
            <a:r>
              <a:rPr sz="1100" spc="-3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mengapa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dan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bagaimana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melakukannya.</a:t>
            </a:r>
            <a:endParaRPr sz="11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Franklin Gothic Medium"/>
              <a:cs typeface="Franklin Gothic Medium"/>
            </a:endParaRPr>
          </a:p>
          <a:p>
            <a:pPr marL="195580" marR="5080" algn="just">
              <a:lnSpc>
                <a:spcPct val="160100"/>
              </a:lnSpc>
            </a:pP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Langkah-langkah</a:t>
            </a:r>
            <a:r>
              <a:rPr sz="11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pada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pertanyaan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di</a:t>
            </a:r>
            <a:r>
              <a:rPr sz="11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bawah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ini</a:t>
            </a:r>
            <a:r>
              <a:rPr sz="11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membuat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organisasi harus menyadari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saat yang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tepat untuk membuat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dan </a:t>
            </a:r>
            <a:r>
              <a:rPr sz="11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menerapkan strategi yang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akan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memenuhi tujuan pemasaran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dan </a:t>
            </a:r>
            <a:r>
              <a:rPr sz="11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memecahkan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permasalahan</a:t>
            </a:r>
            <a:r>
              <a:rPr sz="11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yang</a:t>
            </a:r>
            <a:r>
              <a:rPr sz="11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dihadapi.</a:t>
            </a:r>
            <a:endParaRPr sz="11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</a:pPr>
            <a:endParaRPr sz="12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sz="1250" b="1" spc="10" dirty="0">
                <a:solidFill>
                  <a:srgbClr val="585858"/>
                </a:solidFill>
                <a:latin typeface="Arial"/>
                <a:cs typeface="Arial"/>
              </a:rPr>
              <a:t>1.</a:t>
            </a:r>
            <a:r>
              <a:rPr sz="1250" b="1" spc="3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b="1" spc="-114" dirty="0">
                <a:solidFill>
                  <a:srgbClr val="585858"/>
                </a:solidFill>
                <a:latin typeface="Arial"/>
                <a:cs typeface="Arial"/>
              </a:rPr>
              <a:t>Context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861305" y="1770633"/>
            <a:ext cx="4055110" cy="41643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Langkah</a:t>
            </a:r>
            <a:r>
              <a:rPr sz="1100" spc="3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pertama</a:t>
            </a:r>
            <a:r>
              <a:rPr sz="1100" spc="3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dalam</a:t>
            </a:r>
            <a:r>
              <a:rPr sz="1100" spc="29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menyusun</a:t>
            </a:r>
            <a:r>
              <a:rPr sz="1100" spc="29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strategi</a:t>
            </a:r>
            <a:r>
              <a:rPr sz="1100" spc="30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sukses</a:t>
            </a:r>
            <a:r>
              <a:rPr sz="1100" spc="28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pemasaran</a:t>
            </a:r>
            <a:endParaRPr sz="11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digital</a:t>
            </a:r>
            <a:r>
              <a:rPr sz="1100" spc="-2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adalah</a:t>
            </a:r>
            <a:r>
              <a:rPr sz="1100" spc="-2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menyusun</a:t>
            </a:r>
            <a:r>
              <a:rPr sz="1100" spc="-2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konteks</a:t>
            </a:r>
            <a:r>
              <a:rPr sz="1100" spc="-3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terlebih</a:t>
            </a:r>
            <a:r>
              <a:rPr sz="1100" spc="-3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dahulu.</a:t>
            </a:r>
            <a:endParaRPr sz="11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Franklin Gothic Medium"/>
              <a:cs typeface="Franklin Gothic Medium"/>
            </a:endParaRPr>
          </a:p>
          <a:p>
            <a:pPr marL="12700" marR="6350">
              <a:lnSpc>
                <a:spcPct val="160000"/>
              </a:lnSpc>
              <a:tabLst>
                <a:tab pos="1164590" algn="l"/>
                <a:tab pos="1932939" algn="l"/>
                <a:tab pos="2687320" algn="l"/>
                <a:tab pos="3254375" algn="l"/>
              </a:tabLst>
            </a:pPr>
            <a:r>
              <a:rPr sz="1600" spc="-3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</a:t>
            </a:r>
            <a:r>
              <a:rPr sz="16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e</a:t>
            </a:r>
            <a:r>
              <a:rPr sz="1600" spc="3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r</a:t>
            </a:r>
            <a:r>
              <a:rPr sz="16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ta</a:t>
            </a:r>
            <a:r>
              <a:rPr sz="1600" spc="-3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ny</a:t>
            </a:r>
            <a:r>
              <a:rPr sz="16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aan</a:t>
            </a:r>
            <a:r>
              <a:rPr sz="16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	</a:t>
            </a:r>
            <a:r>
              <a:rPr sz="1600" spc="-1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</a:t>
            </a:r>
            <a:r>
              <a:rPr sz="16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e</a:t>
            </a:r>
            <a:r>
              <a:rPr sz="1600" spc="-2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r</a:t>
            </a:r>
            <a:r>
              <a:rPr sz="1600" spc="-1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ik</a:t>
            </a:r>
            <a:r>
              <a:rPr sz="16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ut</a:t>
            </a:r>
            <a:r>
              <a:rPr sz="16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	</a:t>
            </a:r>
            <a:r>
              <a:rPr sz="16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ad</a:t>
            </a:r>
            <a:r>
              <a:rPr sz="1600" spc="-1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</a:t>
            </a:r>
            <a:r>
              <a:rPr sz="16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lah</a:t>
            </a:r>
            <a:r>
              <a:rPr sz="16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	</a:t>
            </a:r>
            <a:r>
              <a:rPr sz="1600" spc="-3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y</a:t>
            </a:r>
            <a:r>
              <a:rPr sz="16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</a:t>
            </a:r>
            <a:r>
              <a:rPr sz="1600" spc="-2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n</a:t>
            </a:r>
            <a:r>
              <a:rPr sz="16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g</a:t>
            </a:r>
            <a:r>
              <a:rPr sz="16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	</a:t>
            </a:r>
            <a:r>
              <a:rPr sz="16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</a:t>
            </a:r>
            <a:r>
              <a:rPr sz="1600" spc="-2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e</a:t>
            </a:r>
            <a:r>
              <a:rPr sz="1600" spc="-1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w</a:t>
            </a:r>
            <a:r>
              <a:rPr sz="16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</a:t>
            </a:r>
            <a:r>
              <a:rPr sz="1600" spc="-1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k</a:t>
            </a:r>
            <a:r>
              <a:rPr sz="16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i</a:t>
            </a:r>
            <a:r>
              <a:rPr sz="1600" spc="-1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l</a:t>
            </a:r>
            <a:r>
              <a:rPr sz="16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i  </a:t>
            </a:r>
            <a:r>
              <a:rPr sz="1600" spc="-1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context</a:t>
            </a:r>
            <a:r>
              <a:rPr sz="1600" spc="2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:</a:t>
            </a:r>
            <a:endParaRPr sz="16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50">
              <a:latin typeface="Franklin Gothic Medium"/>
              <a:cs typeface="Franklin Gothic Medium"/>
            </a:endParaRPr>
          </a:p>
          <a:p>
            <a:pPr marL="424180" indent="-170815">
              <a:lnSpc>
                <a:spcPct val="100000"/>
              </a:lnSpc>
              <a:buSzPct val="79166"/>
              <a:buFont typeface="Arial MT"/>
              <a:buChar char="•"/>
              <a:tabLst>
                <a:tab pos="423545" algn="l"/>
                <a:tab pos="424180" algn="l"/>
              </a:tabLst>
            </a:pP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Bagaimana</a:t>
            </a:r>
            <a:r>
              <a:rPr sz="1200" spc="204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context</a:t>
            </a:r>
            <a:r>
              <a:rPr sz="1200" spc="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yang</a:t>
            </a:r>
            <a:r>
              <a:rPr sz="1200" spc="2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ditetapkan</a:t>
            </a:r>
            <a:r>
              <a:rPr sz="1200" spc="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akan</a:t>
            </a:r>
            <a:r>
              <a:rPr sz="1200" spc="19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berubah</a:t>
            </a:r>
            <a:r>
              <a:rPr sz="1200" spc="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di</a:t>
            </a:r>
            <a:endParaRPr sz="1200">
              <a:latin typeface="Franklin Gothic Medium"/>
              <a:cs typeface="Franklin Gothic Medium"/>
            </a:endParaRPr>
          </a:p>
          <a:p>
            <a:pPr marL="424180" algn="just">
              <a:lnSpc>
                <a:spcPct val="100000"/>
              </a:lnSpc>
              <a:spcBef>
                <a:spcPts val="865"/>
              </a:spcBef>
            </a:pP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masa</a:t>
            </a:r>
            <a:r>
              <a:rPr sz="1200" spc="-2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depan?</a:t>
            </a:r>
            <a:endParaRPr sz="1200">
              <a:latin typeface="Franklin Gothic Medium"/>
              <a:cs typeface="Franklin Gothic Medium"/>
            </a:endParaRPr>
          </a:p>
          <a:p>
            <a:pPr marL="424180" marR="6985" indent="-170815" algn="just">
              <a:lnSpc>
                <a:spcPct val="160000"/>
              </a:lnSpc>
              <a:spcBef>
                <a:spcPts val="805"/>
              </a:spcBef>
              <a:buSzPct val="79166"/>
              <a:buFont typeface="Arial MT"/>
              <a:buChar char="•"/>
              <a:tabLst>
                <a:tab pos="424180" algn="l"/>
              </a:tabLst>
            </a:pP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Siapa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anda, mengapa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merek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anda harus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dipedulikan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dan</a:t>
            </a:r>
            <a:r>
              <a:rPr sz="12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apa</a:t>
            </a:r>
            <a:r>
              <a:rPr sz="12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yang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membuat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merek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anda</a:t>
            </a:r>
            <a:r>
              <a:rPr sz="12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berguna</a:t>
            </a:r>
            <a:r>
              <a:rPr sz="12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dan </a:t>
            </a:r>
            <a:r>
              <a:rPr sz="12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berharga?</a:t>
            </a:r>
            <a:endParaRPr sz="1200">
              <a:latin typeface="Franklin Gothic Medium"/>
              <a:cs typeface="Franklin Gothic Medium"/>
            </a:endParaRPr>
          </a:p>
          <a:p>
            <a:pPr marL="424180" marR="6985" indent="-170815" algn="just">
              <a:lnSpc>
                <a:spcPct val="160000"/>
              </a:lnSpc>
              <a:spcBef>
                <a:spcPts val="805"/>
              </a:spcBef>
              <a:buSzPct val="79166"/>
              <a:buFont typeface="Arial MT"/>
              <a:buChar char="•"/>
              <a:tabLst>
                <a:tab pos="424180" algn="l"/>
              </a:tabLst>
            </a:pP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Siapa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pelanggan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anda,</a:t>
            </a:r>
            <a:r>
              <a:rPr sz="12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apa</a:t>
            </a:r>
            <a:r>
              <a:rPr sz="12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yang</a:t>
            </a:r>
            <a:r>
              <a:rPr sz="1200" spc="29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dibutuhkan,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diinginkan</a:t>
            </a:r>
            <a:r>
              <a:rPr sz="12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dan</a:t>
            </a:r>
            <a:r>
              <a:rPr sz="1200" spc="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layak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untuk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mereka</a:t>
            </a:r>
            <a:r>
              <a:rPr sz="1200" spc="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punya?</a:t>
            </a:r>
            <a:endParaRPr sz="12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585858"/>
              </a:buClr>
              <a:buFont typeface="Arial MT"/>
              <a:buChar char="•"/>
            </a:pPr>
            <a:endParaRPr sz="1450">
              <a:latin typeface="Franklin Gothic Medium"/>
              <a:cs typeface="Franklin Gothic Medium"/>
            </a:endParaRPr>
          </a:p>
          <a:p>
            <a:pPr marL="424180" indent="-170815">
              <a:lnSpc>
                <a:spcPct val="100000"/>
              </a:lnSpc>
              <a:buSzPct val="79166"/>
              <a:buFont typeface="Arial MT"/>
              <a:buChar char="•"/>
              <a:tabLst>
                <a:tab pos="423545" algn="l"/>
                <a:tab pos="424180" algn="l"/>
              </a:tabLst>
            </a:pP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Siapa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kompetitor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anda?</a:t>
            </a:r>
            <a:endParaRPr sz="12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16408"/>
            <a:ext cx="9130665" cy="1249680"/>
          </a:xfrm>
          <a:custGeom>
            <a:avLst/>
            <a:gdLst/>
            <a:ahLst/>
            <a:cxnLst/>
            <a:rect l="l" t="t" r="r" b="b"/>
            <a:pathLst>
              <a:path w="9130665" h="1249680">
                <a:moveTo>
                  <a:pt x="9130284" y="0"/>
                </a:moveTo>
                <a:lnTo>
                  <a:pt x="0" y="0"/>
                </a:lnTo>
                <a:lnTo>
                  <a:pt x="0" y="1249680"/>
                </a:lnTo>
                <a:lnTo>
                  <a:pt x="9130284" y="1249680"/>
                </a:lnTo>
                <a:lnTo>
                  <a:pt x="9130284" y="0"/>
                </a:lnTo>
                <a:close/>
              </a:path>
            </a:pathLst>
          </a:custGeom>
          <a:solidFill>
            <a:srgbClr val="92E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9347" y="957453"/>
            <a:ext cx="686689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00ADEE"/>
                </a:solidFill>
              </a:rPr>
              <a:t>3.</a:t>
            </a:r>
            <a:r>
              <a:rPr spc="-90" dirty="0">
                <a:solidFill>
                  <a:srgbClr val="00ADEE"/>
                </a:solidFill>
              </a:rPr>
              <a:t> </a:t>
            </a:r>
            <a:r>
              <a:rPr spc="-265" dirty="0">
                <a:solidFill>
                  <a:srgbClr val="00ADEE"/>
                </a:solidFill>
              </a:rPr>
              <a:t>MENYUSUN</a:t>
            </a:r>
            <a:r>
              <a:rPr spc="-85" dirty="0">
                <a:solidFill>
                  <a:srgbClr val="00ADEE"/>
                </a:solidFill>
              </a:rPr>
              <a:t> </a:t>
            </a:r>
            <a:r>
              <a:rPr spc="-295" dirty="0">
                <a:solidFill>
                  <a:srgbClr val="00ADEE"/>
                </a:solidFill>
              </a:rPr>
              <a:t>STRATEGI</a:t>
            </a:r>
            <a:r>
              <a:rPr spc="-100" dirty="0">
                <a:solidFill>
                  <a:srgbClr val="00ADEE"/>
                </a:solidFill>
              </a:rPr>
              <a:t> </a:t>
            </a:r>
            <a:r>
              <a:rPr spc="-254" dirty="0">
                <a:solidFill>
                  <a:srgbClr val="00ADEE"/>
                </a:solidFill>
              </a:rPr>
              <a:t>PEMASARAN</a:t>
            </a:r>
            <a:r>
              <a:rPr spc="-90" dirty="0">
                <a:solidFill>
                  <a:srgbClr val="00ADEE"/>
                </a:solidFill>
              </a:rPr>
              <a:t> </a:t>
            </a:r>
            <a:r>
              <a:rPr spc="-245" dirty="0">
                <a:solidFill>
                  <a:srgbClr val="00ADEE"/>
                </a:solidFill>
              </a:rPr>
              <a:t>DIGITAL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43840"/>
            <a:ext cx="1187196" cy="122224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49935" y="1776729"/>
            <a:ext cx="4055745" cy="4432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5260" indent="-163195">
              <a:lnSpc>
                <a:spcPct val="100000"/>
              </a:lnSpc>
              <a:spcBef>
                <a:spcPts val="100"/>
              </a:spcBef>
              <a:buAutoNum type="arabicPeriod" startAt="2"/>
              <a:tabLst>
                <a:tab pos="175895" algn="l"/>
              </a:tabLst>
            </a:pPr>
            <a:r>
              <a:rPr sz="1200" b="1" spc="-75" dirty="0">
                <a:solidFill>
                  <a:srgbClr val="585858"/>
                </a:solidFill>
                <a:latin typeface="Arial"/>
                <a:cs typeface="Arial"/>
              </a:rPr>
              <a:t>P</a:t>
            </a:r>
            <a:r>
              <a:rPr sz="1200" b="1" spc="-50" dirty="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sz="1200" b="1" spc="-40" dirty="0">
                <a:solidFill>
                  <a:srgbClr val="585858"/>
                </a:solidFill>
                <a:latin typeface="Arial"/>
                <a:cs typeface="Arial"/>
              </a:rPr>
              <a:t>r</a:t>
            </a:r>
            <a:r>
              <a:rPr sz="1200" b="1" spc="-10" dirty="0">
                <a:solidFill>
                  <a:srgbClr val="585858"/>
                </a:solidFill>
                <a:latin typeface="Arial"/>
                <a:cs typeface="Arial"/>
              </a:rPr>
              <a:t>t</a:t>
            </a:r>
            <a:r>
              <a:rPr sz="1200" b="1" spc="-45" dirty="0">
                <a:solidFill>
                  <a:srgbClr val="585858"/>
                </a:solidFill>
                <a:latin typeface="Arial"/>
                <a:cs typeface="Arial"/>
              </a:rPr>
              <a:t>uk</a:t>
            </a:r>
            <a:r>
              <a:rPr sz="1200" b="1" spc="-50" dirty="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sz="1200" b="1" spc="-40" dirty="0">
                <a:solidFill>
                  <a:srgbClr val="585858"/>
                </a:solidFill>
                <a:latin typeface="Arial"/>
                <a:cs typeface="Arial"/>
              </a:rPr>
              <a:t>r</a:t>
            </a:r>
            <a:r>
              <a:rPr sz="1200" b="1" spc="-60" dirty="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sz="1200" b="1" spc="-85" dirty="0">
                <a:solidFill>
                  <a:srgbClr val="585858"/>
                </a:solidFill>
                <a:latin typeface="Arial"/>
                <a:cs typeface="Arial"/>
              </a:rPr>
              <a:t>n</a:t>
            </a:r>
            <a:r>
              <a:rPr sz="1200" b="1" spc="-7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b="1" spc="-80" dirty="0">
                <a:solidFill>
                  <a:srgbClr val="585858"/>
                </a:solidFill>
                <a:latin typeface="Arial"/>
                <a:cs typeface="Arial"/>
              </a:rPr>
              <a:t>n</a:t>
            </a:r>
            <a:r>
              <a:rPr sz="1200" b="1" spc="-35" dirty="0">
                <a:solidFill>
                  <a:srgbClr val="585858"/>
                </a:solidFill>
                <a:latin typeface="Arial"/>
                <a:cs typeface="Arial"/>
              </a:rPr>
              <a:t>il</a:t>
            </a:r>
            <a:r>
              <a:rPr sz="1200" b="1" spc="-10" dirty="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sz="1200" b="1" spc="-40" dirty="0">
                <a:solidFill>
                  <a:srgbClr val="585858"/>
                </a:solidFill>
                <a:latin typeface="Arial"/>
                <a:cs typeface="Arial"/>
              </a:rPr>
              <a:t>i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585858"/>
              </a:buClr>
              <a:buFont typeface="Arial"/>
              <a:buAutoNum type="arabicPeriod" startAt="2"/>
            </a:pPr>
            <a:endParaRPr sz="1200">
              <a:latin typeface="Arial"/>
              <a:cs typeface="Arial"/>
            </a:endParaRPr>
          </a:p>
          <a:p>
            <a:pPr marL="12700" marR="5715" algn="just">
              <a:lnSpc>
                <a:spcPct val="160000"/>
              </a:lnSpc>
            </a:pP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Setelah meneliti situasi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pasar, langkah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kedua adalah memeriksa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nilai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proposisi</a:t>
            </a:r>
            <a:r>
              <a:rPr sz="1100" spc="26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atau janji yan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gdiberikan.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Dengan kata lain, apa </a:t>
            </a:r>
            <a:r>
              <a:rPr sz="11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yang</a:t>
            </a:r>
            <a:r>
              <a:rPr sz="11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menjadi</a:t>
            </a:r>
            <a:r>
              <a:rPr sz="11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nilai</a:t>
            </a:r>
            <a:r>
              <a:rPr sz="11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keunikan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pada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perusahaan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yang</a:t>
            </a:r>
            <a:r>
              <a:rPr sz="11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dapat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menambah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pasar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dari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nilai</a:t>
            </a:r>
            <a:r>
              <a:rPr sz="11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proposisi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yang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diberikan.</a:t>
            </a:r>
            <a:r>
              <a:rPr sz="1100" spc="26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Hal</a:t>
            </a:r>
            <a:r>
              <a:rPr sz="1100" spc="26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ini </a:t>
            </a:r>
            <a:r>
              <a:rPr sz="11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penting</a:t>
            </a:r>
            <a:r>
              <a:rPr sz="11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untuk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mengidentifikasi</a:t>
            </a:r>
            <a:r>
              <a:rPr sz="11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nilai</a:t>
            </a:r>
            <a:r>
              <a:rPr sz="11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pendukung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tambahan </a:t>
            </a:r>
            <a:r>
              <a:rPr sz="11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terhadap</a:t>
            </a:r>
            <a:r>
              <a:rPr sz="1100" spc="-4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merek</a:t>
            </a:r>
            <a:r>
              <a:rPr sz="1100" spc="-1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yang</a:t>
            </a:r>
            <a:r>
              <a:rPr sz="11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unik</a:t>
            </a:r>
            <a:r>
              <a:rPr sz="1100" spc="-2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untuk</a:t>
            </a:r>
            <a:r>
              <a:rPr sz="1100" spc="-3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lanskap digital.</a:t>
            </a:r>
            <a:endParaRPr sz="11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Franklin Gothic Medium"/>
              <a:cs typeface="Franklin Gothic Medium"/>
            </a:endParaRPr>
          </a:p>
          <a:p>
            <a:pPr marL="12700" marR="5715" algn="just">
              <a:lnSpc>
                <a:spcPct val="160000"/>
              </a:lnSpc>
            </a:pP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Apa ekstra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atau tambahan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dari produk atau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jasa yang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biasa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yang </a:t>
            </a:r>
            <a:r>
              <a:rPr sz="11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ditawarkan</a:t>
            </a:r>
            <a:r>
              <a:rPr sz="1100" spc="-3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kepada</a:t>
            </a:r>
            <a:r>
              <a:rPr sz="1100" spc="-3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pelanggan?</a:t>
            </a:r>
            <a:endParaRPr sz="11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Franklin Gothic Medium"/>
              <a:cs typeface="Franklin Gothic Medium"/>
            </a:endParaRPr>
          </a:p>
          <a:p>
            <a:pPr marL="12700" marR="5080" algn="just">
              <a:lnSpc>
                <a:spcPct val="160100"/>
              </a:lnSpc>
            </a:pP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Internet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menawarkan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banyak</a:t>
            </a:r>
            <a:r>
              <a:rPr sz="11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saluran</a:t>
            </a:r>
            <a:r>
              <a:rPr sz="11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untuk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penciptaan</a:t>
            </a:r>
            <a:r>
              <a:rPr sz="11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nilai. </a:t>
            </a:r>
            <a:r>
              <a:rPr sz="11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Namun,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definisi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dari apa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yang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berharga tergantung pada target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audiens, sehingga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sangat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penting untuk meneliti pelanggan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dan </a:t>
            </a:r>
            <a:r>
              <a:rPr sz="11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mengumpulkan</a:t>
            </a:r>
            <a:r>
              <a:rPr sz="1100" spc="-3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wawasan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apa</a:t>
            </a:r>
            <a:r>
              <a:rPr sz="1100" spc="-2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yang</a:t>
            </a:r>
            <a:r>
              <a:rPr sz="11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mereka</a:t>
            </a:r>
            <a:r>
              <a:rPr sz="1100" spc="-1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butuhkan.</a:t>
            </a:r>
            <a:endParaRPr sz="11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</a:pPr>
            <a:endParaRPr sz="1200">
              <a:latin typeface="Franklin Gothic Medium"/>
              <a:cs typeface="Franklin Gothic Medium"/>
            </a:endParaRPr>
          </a:p>
          <a:p>
            <a:pPr marL="175260" indent="-163195">
              <a:lnSpc>
                <a:spcPct val="100000"/>
              </a:lnSpc>
              <a:spcBef>
                <a:spcPts val="880"/>
              </a:spcBef>
              <a:buAutoNum type="arabicPeriod" startAt="3"/>
              <a:tabLst>
                <a:tab pos="175895" algn="l"/>
              </a:tabLst>
            </a:pPr>
            <a:r>
              <a:rPr sz="1200" b="1" spc="-85" dirty="0">
                <a:solidFill>
                  <a:srgbClr val="585858"/>
                </a:solidFill>
                <a:latin typeface="Arial"/>
                <a:cs typeface="Arial"/>
              </a:rPr>
              <a:t>Tujuan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9935" y="6463814"/>
            <a:ext cx="4055745" cy="18478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Ketika</a:t>
            </a:r>
            <a:r>
              <a:rPr sz="1100" spc="204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menetapkan</a:t>
            </a:r>
            <a:r>
              <a:rPr sz="1100" spc="19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tujuan</a:t>
            </a:r>
            <a:r>
              <a:rPr sz="1100" spc="2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pemasaran</a:t>
            </a:r>
            <a:r>
              <a:rPr sz="1100" spc="21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digital,</a:t>
            </a:r>
            <a:r>
              <a:rPr sz="1100" spc="204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ada</a:t>
            </a:r>
            <a:r>
              <a:rPr sz="1100" spc="2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empat</a:t>
            </a:r>
            <a:r>
              <a:rPr sz="1100" spc="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aspek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61305" y="1758442"/>
            <a:ext cx="186563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kunci</a:t>
            </a:r>
            <a:r>
              <a:rPr sz="1100" spc="-3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untuk</a:t>
            </a:r>
            <a:r>
              <a:rPr sz="1100" spc="-5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dipertimbangkan</a:t>
            </a:r>
            <a:r>
              <a:rPr sz="1100" spc="-7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;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61305" y="2135251"/>
            <a:ext cx="60388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5"/>
              </a:spcBef>
              <a:buSzPct val="77272"/>
              <a:buFont typeface="Arial MT"/>
              <a:buChar char="•"/>
              <a:tabLst>
                <a:tab pos="184785" algn="l"/>
                <a:tab pos="185420" algn="l"/>
              </a:tabLst>
            </a:pPr>
            <a:r>
              <a:rPr sz="11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ujuan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61305" y="2479675"/>
            <a:ext cx="57086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5"/>
              </a:spcBef>
              <a:buSzPct val="77272"/>
              <a:buFont typeface="Arial MT"/>
              <a:buChar char="•"/>
              <a:tabLst>
                <a:tab pos="184785" algn="l"/>
                <a:tab pos="185420" algn="l"/>
              </a:tabLst>
            </a:pPr>
            <a:r>
              <a:rPr sz="11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aktik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61305" y="2825623"/>
            <a:ext cx="193992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5"/>
              </a:spcBef>
              <a:buSzPct val="77272"/>
              <a:buFont typeface="Arial MT"/>
              <a:buChar char="•"/>
              <a:tabLst>
                <a:tab pos="184785" algn="l"/>
                <a:tab pos="185420" algn="l"/>
              </a:tabLst>
            </a:pP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Indikator</a:t>
            </a:r>
            <a:r>
              <a:rPr sz="1100" spc="-5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kinerja</a:t>
            </a:r>
            <a:r>
              <a:rPr sz="1100" spc="-2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utama</a:t>
            </a:r>
            <a:r>
              <a:rPr sz="1100" spc="-3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(KPI)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61305" y="3171570"/>
            <a:ext cx="57975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5"/>
              </a:spcBef>
              <a:buSzPct val="77272"/>
              <a:buFont typeface="Arial MT"/>
              <a:buChar char="•"/>
              <a:tabLst>
                <a:tab pos="184785" algn="l"/>
                <a:tab pos="185420" algn="l"/>
              </a:tabLst>
            </a:pP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Target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61305" y="3569589"/>
            <a:ext cx="60388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5"/>
              </a:spcBef>
              <a:buSzPct val="77272"/>
              <a:buFont typeface="Wingdings"/>
              <a:buChar char=""/>
              <a:tabLst>
                <a:tab pos="185420" algn="l"/>
              </a:tabLst>
            </a:pPr>
            <a:r>
              <a:rPr sz="11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ujuan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61305" y="3916146"/>
            <a:ext cx="4055745" cy="2444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Tujuan adalah hal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penting pada setiap usaha pemasaran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- tanpa </a:t>
            </a:r>
            <a:r>
              <a:rPr sz="11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bagian</a:t>
            </a:r>
            <a:r>
              <a:rPr sz="11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ini,</a:t>
            </a:r>
            <a:r>
              <a:rPr sz="11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strategi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tidak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akan</a:t>
            </a:r>
            <a:r>
              <a:rPr sz="11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memiliki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arah,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tujuan</a:t>
            </a:r>
            <a:r>
              <a:rPr sz="1100" spc="26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akhir</a:t>
            </a:r>
            <a:r>
              <a:rPr sz="1100" spc="27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dan </a:t>
            </a:r>
            <a:r>
              <a:rPr sz="11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tidak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ada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kondisi</a:t>
            </a:r>
            <a:r>
              <a:rPr sz="11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menang.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Sangat</a:t>
            </a:r>
            <a:r>
              <a:rPr sz="11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penting</a:t>
            </a:r>
            <a:r>
              <a:rPr sz="1100" spc="27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untuk</a:t>
            </a:r>
            <a:r>
              <a:rPr sz="1100" spc="27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dapat </a:t>
            </a:r>
            <a:r>
              <a:rPr sz="11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mengambil langkah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mundur atau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refleksi dan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bertanya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,"Mengapa </a:t>
            </a:r>
            <a:r>
              <a:rPr sz="11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harus dilakukan semua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ini?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Apa tujuan, arah atau hasil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yang kita </a:t>
            </a:r>
            <a:r>
              <a:rPr sz="11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harapkan</a:t>
            </a:r>
            <a:endParaRPr sz="11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00">
              <a:latin typeface="Franklin Gothic Medium"/>
              <a:cs typeface="Franklin Gothic Medium"/>
            </a:endParaRPr>
          </a:p>
          <a:p>
            <a:pPr marL="184785" indent="-172720">
              <a:lnSpc>
                <a:spcPct val="100000"/>
              </a:lnSpc>
              <a:buSzPct val="77272"/>
              <a:buFont typeface="Arial MT"/>
              <a:buChar char="•"/>
              <a:tabLst>
                <a:tab pos="184785" algn="l"/>
                <a:tab pos="185420" algn="l"/>
              </a:tabLst>
            </a:pP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Apa</a:t>
            </a:r>
            <a:r>
              <a:rPr sz="1100" spc="-1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yang ingin</a:t>
            </a:r>
            <a:r>
              <a:rPr sz="11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dicoba</a:t>
            </a:r>
            <a:r>
              <a:rPr sz="1100" spc="-2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untuk</a:t>
            </a:r>
            <a:r>
              <a:rPr sz="1100" spc="-4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didapat?</a:t>
            </a:r>
            <a:endParaRPr sz="11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585858"/>
              </a:buClr>
              <a:buFont typeface="Arial MT"/>
              <a:buChar char="•"/>
            </a:pPr>
            <a:endParaRPr sz="1200">
              <a:latin typeface="Franklin Gothic Medium"/>
              <a:cs typeface="Franklin Gothic Medium"/>
            </a:endParaRPr>
          </a:p>
          <a:p>
            <a:pPr marL="184785" indent="-172720">
              <a:lnSpc>
                <a:spcPct val="100000"/>
              </a:lnSpc>
              <a:buSzPct val="77272"/>
              <a:buFont typeface="Arial MT"/>
              <a:buChar char="•"/>
              <a:tabLst>
                <a:tab pos="184785" algn="l"/>
                <a:tab pos="185420" algn="l"/>
              </a:tabLst>
            </a:pP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Bagaimana</a:t>
            </a:r>
            <a:r>
              <a:rPr sz="11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bisa</a:t>
            </a:r>
            <a:r>
              <a:rPr sz="11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tahu</a:t>
            </a:r>
            <a:r>
              <a:rPr sz="1100" spc="-3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bahwa</a:t>
            </a:r>
            <a:r>
              <a:rPr sz="1100" spc="-2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akan berhasil?</a:t>
            </a:r>
            <a:endParaRPr sz="1100">
              <a:latin typeface="Franklin Gothic Medium"/>
              <a:cs typeface="Franklin Gothic Medium"/>
            </a:endParaRPr>
          </a:p>
          <a:p>
            <a:pPr marL="556895" algn="ctr">
              <a:lnSpc>
                <a:spcPct val="100000"/>
              </a:lnSpc>
              <a:spcBef>
                <a:spcPts val="590"/>
              </a:spcBef>
            </a:pPr>
            <a:r>
              <a:rPr sz="75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15</a:t>
            </a:r>
            <a:endParaRPr sz="75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B9E0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725"/>
              </a:spcBef>
            </a:pPr>
            <a:r>
              <a:rPr spc="-315" dirty="0"/>
              <a:t>A</a:t>
            </a:r>
            <a:r>
              <a:rPr spc="-295" dirty="0"/>
              <a:t>P</a:t>
            </a:r>
            <a:r>
              <a:rPr spc="-325" dirty="0"/>
              <a:t>A</a:t>
            </a:r>
            <a:r>
              <a:rPr spc="-100" dirty="0"/>
              <a:t> </a:t>
            </a:r>
            <a:r>
              <a:rPr spc="-85" dirty="0"/>
              <a:t>M</a:t>
            </a:r>
            <a:r>
              <a:rPr spc="-345" dirty="0"/>
              <a:t>E</a:t>
            </a:r>
            <a:r>
              <a:rPr spc="-195" dirty="0"/>
              <a:t>N</a:t>
            </a:r>
            <a:r>
              <a:rPr spc="-210" dirty="0"/>
              <a:t>ARI</a:t>
            </a:r>
            <a:r>
              <a:rPr spc="-245" dirty="0"/>
              <a:t>K</a:t>
            </a:r>
            <a:r>
              <a:rPr spc="-195" dirty="0"/>
              <a:t>N</a:t>
            </a:r>
            <a:r>
              <a:rPr spc="-484" dirty="0"/>
              <a:t>Y</a:t>
            </a:r>
            <a:r>
              <a:rPr spc="-325" dirty="0"/>
              <a:t>A</a:t>
            </a:r>
            <a:r>
              <a:rPr spc="-114" dirty="0"/>
              <a:t> </a:t>
            </a:r>
            <a:r>
              <a:rPr spc="-250" dirty="0"/>
              <a:t>D</a:t>
            </a:r>
            <a:r>
              <a:rPr spc="-315" dirty="0"/>
              <a:t>A</a:t>
            </a:r>
            <a:r>
              <a:rPr spc="-204" dirty="0"/>
              <a:t>R</a:t>
            </a:r>
            <a:r>
              <a:rPr spc="-35" dirty="0"/>
              <a:t>I</a:t>
            </a:r>
            <a:r>
              <a:rPr spc="-105" dirty="0"/>
              <a:t> </a:t>
            </a:r>
            <a:r>
              <a:rPr spc="-175" dirty="0"/>
              <a:t>P</a:t>
            </a:r>
            <a:r>
              <a:rPr spc="-345" dirty="0"/>
              <a:t>E</a:t>
            </a:r>
            <a:r>
              <a:rPr spc="-85" dirty="0"/>
              <a:t>M</a:t>
            </a:r>
            <a:r>
              <a:rPr spc="-240" dirty="0"/>
              <a:t>ASARAN  </a:t>
            </a:r>
            <a:r>
              <a:rPr spc="-250" dirty="0"/>
              <a:t>DIGITAL?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912977" y="2826893"/>
            <a:ext cx="3919854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880" marR="5080" indent="-170815">
              <a:lnSpc>
                <a:spcPct val="150100"/>
              </a:lnSpc>
              <a:spcBef>
                <a:spcPts val="100"/>
              </a:spcBef>
              <a:buSzPct val="80555"/>
              <a:buFont typeface="Arial MT"/>
              <a:buChar char="•"/>
              <a:tabLst>
                <a:tab pos="183515" algn="l"/>
                <a:tab pos="1811020" algn="l"/>
                <a:tab pos="3340100" algn="l"/>
              </a:tabLst>
            </a:pPr>
            <a:r>
              <a:rPr sz="18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Pemasaran</a:t>
            </a:r>
            <a:r>
              <a:rPr sz="1800" spc="39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digital</a:t>
            </a:r>
            <a:r>
              <a:rPr sz="1800" spc="39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dan</a:t>
            </a:r>
            <a:r>
              <a:rPr sz="1800" spc="38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media</a:t>
            </a:r>
            <a:r>
              <a:rPr sz="1800" spc="4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sosial </a:t>
            </a:r>
            <a:r>
              <a:rPr sz="1800" spc="-434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8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</a:t>
            </a:r>
            <a:r>
              <a:rPr sz="18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e</a:t>
            </a:r>
            <a:r>
              <a:rPr sz="1800" spc="-3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n</a:t>
            </a:r>
            <a:r>
              <a:rPr sz="1800" spc="-3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y</a:t>
            </a:r>
            <a:r>
              <a:rPr sz="18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e</a:t>
            </a:r>
            <a:r>
              <a:rPr sz="18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dia</a:t>
            </a:r>
            <a:r>
              <a:rPr sz="18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k</a:t>
            </a:r>
            <a:r>
              <a:rPr sz="18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an	</a:t>
            </a:r>
            <a:r>
              <a:rPr sz="1800" spc="-2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k</a:t>
            </a:r>
            <a:r>
              <a:rPr sz="18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es</a:t>
            </a:r>
            <a:r>
              <a:rPr sz="18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em</a:t>
            </a:r>
            <a:r>
              <a:rPr sz="18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patan	un</a:t>
            </a:r>
            <a:r>
              <a:rPr sz="18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</a:t>
            </a:r>
            <a:r>
              <a:rPr sz="18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uk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83665" y="3650360"/>
            <a:ext cx="3749040" cy="1260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8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UKM</a:t>
            </a:r>
            <a:r>
              <a:rPr sz="18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mendapatkan</a:t>
            </a:r>
            <a:r>
              <a:rPr sz="18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pelanggan</a:t>
            </a:r>
            <a:r>
              <a:rPr sz="18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baru </a:t>
            </a:r>
            <a:r>
              <a:rPr sz="18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dan</a:t>
            </a:r>
            <a:r>
              <a:rPr sz="18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menjangkau</a:t>
            </a:r>
            <a:r>
              <a:rPr sz="18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pelanggan</a:t>
            </a:r>
            <a:r>
              <a:rPr sz="18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lama </a:t>
            </a:r>
            <a:r>
              <a:rPr sz="18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lebih</a:t>
            </a:r>
            <a:r>
              <a:rPr sz="18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efisien.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42764" y="1646381"/>
            <a:ext cx="3790950" cy="1261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2880" marR="5080" indent="-170815">
              <a:lnSpc>
                <a:spcPct val="150100"/>
              </a:lnSpc>
              <a:spcBef>
                <a:spcPts val="105"/>
              </a:spcBef>
              <a:buSzPct val="80555"/>
              <a:buFont typeface="Arial MT"/>
              <a:buChar char="•"/>
              <a:tabLst>
                <a:tab pos="183515" algn="l"/>
              </a:tabLst>
            </a:pPr>
            <a:r>
              <a:rPr sz="18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Bahkan </a:t>
            </a:r>
            <a:r>
              <a:rPr sz="18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titik awal </a:t>
            </a:r>
            <a:r>
              <a:rPr sz="18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digitalisasi, akses </a:t>
            </a:r>
            <a:r>
              <a:rPr sz="18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broadband,</a:t>
            </a:r>
            <a:r>
              <a:rPr sz="1800" spc="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telah</a:t>
            </a:r>
            <a:r>
              <a:rPr sz="1800" spc="-2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terbukti</a:t>
            </a:r>
            <a:r>
              <a:rPr sz="18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membawa </a:t>
            </a:r>
            <a:r>
              <a:rPr sz="1800" spc="-434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peluang</a:t>
            </a:r>
            <a:r>
              <a:rPr sz="18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yang</a:t>
            </a:r>
            <a:r>
              <a:rPr sz="18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signifikan</a:t>
            </a:r>
            <a:r>
              <a:rPr sz="1800" spc="-2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untuk </a:t>
            </a:r>
            <a:r>
              <a:rPr sz="18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UKM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13452" y="2881757"/>
            <a:ext cx="3683635" cy="2907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8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seperti</a:t>
            </a:r>
            <a:r>
              <a:rPr sz="18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menjangkau</a:t>
            </a:r>
            <a:r>
              <a:rPr sz="1800" spc="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800" spc="-1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khalayak</a:t>
            </a:r>
            <a:r>
              <a:rPr sz="1800" spc="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target </a:t>
            </a:r>
            <a:r>
              <a:rPr sz="18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baru, </a:t>
            </a:r>
            <a:r>
              <a:rPr sz="18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meningkatkan </a:t>
            </a:r>
            <a:r>
              <a:rPr sz="18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kinerja dan </a:t>
            </a:r>
            <a:r>
              <a:rPr sz="18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efisiensi, </a:t>
            </a:r>
            <a:r>
              <a:rPr sz="18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dan </a:t>
            </a:r>
            <a:r>
              <a:rPr sz="18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meningkatkan </a:t>
            </a:r>
            <a:r>
              <a:rPr sz="18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pertumbuhan dan</a:t>
            </a:r>
            <a:r>
              <a:rPr sz="18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800" spc="-2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daya</a:t>
            </a:r>
            <a:r>
              <a:rPr sz="1800" spc="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saing </a:t>
            </a:r>
            <a:r>
              <a:rPr sz="18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800" spc="-1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(Galloway, 2007; </a:t>
            </a:r>
            <a:r>
              <a:rPr sz="18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Shideler </a:t>
            </a:r>
            <a:r>
              <a:rPr sz="18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dan </a:t>
            </a:r>
            <a:r>
              <a:rPr sz="18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Badasyan</a:t>
            </a:r>
            <a:r>
              <a:rPr sz="18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2012;</a:t>
            </a:r>
            <a:r>
              <a:rPr sz="1800" spc="-2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Spurge</a:t>
            </a:r>
            <a:r>
              <a:rPr sz="18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dan</a:t>
            </a:r>
            <a:r>
              <a:rPr sz="1800" spc="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Roberts, </a:t>
            </a:r>
            <a:r>
              <a:rPr sz="1800" spc="-434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2005).</a:t>
            </a:r>
            <a:endParaRPr sz="18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9347" y="957453"/>
            <a:ext cx="686689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00ADEE"/>
                </a:solidFill>
              </a:rPr>
              <a:t>3.</a:t>
            </a:r>
            <a:r>
              <a:rPr spc="-90" dirty="0">
                <a:solidFill>
                  <a:srgbClr val="00ADEE"/>
                </a:solidFill>
              </a:rPr>
              <a:t> </a:t>
            </a:r>
            <a:r>
              <a:rPr spc="-265" dirty="0">
                <a:solidFill>
                  <a:srgbClr val="00ADEE"/>
                </a:solidFill>
              </a:rPr>
              <a:t>MENYUSUN</a:t>
            </a:r>
            <a:r>
              <a:rPr spc="-85" dirty="0">
                <a:solidFill>
                  <a:srgbClr val="00ADEE"/>
                </a:solidFill>
              </a:rPr>
              <a:t> </a:t>
            </a:r>
            <a:r>
              <a:rPr spc="-295" dirty="0">
                <a:solidFill>
                  <a:srgbClr val="00ADEE"/>
                </a:solidFill>
              </a:rPr>
              <a:t>STRATEGI</a:t>
            </a:r>
            <a:r>
              <a:rPr spc="-100" dirty="0">
                <a:solidFill>
                  <a:srgbClr val="00ADEE"/>
                </a:solidFill>
              </a:rPr>
              <a:t> </a:t>
            </a:r>
            <a:r>
              <a:rPr spc="-254" dirty="0">
                <a:solidFill>
                  <a:srgbClr val="00ADEE"/>
                </a:solidFill>
              </a:rPr>
              <a:t>PEMASARAN</a:t>
            </a:r>
            <a:r>
              <a:rPr spc="-90" dirty="0">
                <a:solidFill>
                  <a:srgbClr val="00ADEE"/>
                </a:solidFill>
              </a:rPr>
              <a:t> </a:t>
            </a:r>
            <a:r>
              <a:rPr spc="-245" dirty="0">
                <a:solidFill>
                  <a:srgbClr val="00ADEE"/>
                </a:solidFill>
              </a:rPr>
              <a:t>DIGITAL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43840"/>
            <a:ext cx="1187196" cy="122224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4382"/>
            <a:ext cx="9144000" cy="680923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16408"/>
            <a:ext cx="9130665" cy="1249680"/>
          </a:xfrm>
          <a:custGeom>
            <a:avLst/>
            <a:gdLst/>
            <a:ahLst/>
            <a:cxnLst/>
            <a:rect l="l" t="t" r="r" b="b"/>
            <a:pathLst>
              <a:path w="9130665" h="1249680">
                <a:moveTo>
                  <a:pt x="9130284" y="0"/>
                </a:moveTo>
                <a:lnTo>
                  <a:pt x="0" y="0"/>
                </a:lnTo>
                <a:lnTo>
                  <a:pt x="0" y="1249680"/>
                </a:lnTo>
                <a:lnTo>
                  <a:pt x="9130284" y="1249680"/>
                </a:lnTo>
                <a:lnTo>
                  <a:pt x="9130284" y="0"/>
                </a:lnTo>
                <a:close/>
              </a:path>
            </a:pathLst>
          </a:custGeom>
          <a:solidFill>
            <a:srgbClr val="92E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9347" y="957453"/>
            <a:ext cx="686689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ADEE"/>
                </a:solidFill>
              </a:rPr>
              <a:t>3.</a:t>
            </a:r>
            <a:r>
              <a:rPr spc="-90" dirty="0">
                <a:solidFill>
                  <a:srgbClr val="00ADEE"/>
                </a:solidFill>
              </a:rPr>
              <a:t> </a:t>
            </a:r>
            <a:r>
              <a:rPr spc="-265" dirty="0">
                <a:solidFill>
                  <a:srgbClr val="00ADEE"/>
                </a:solidFill>
              </a:rPr>
              <a:t>MENYUSUN</a:t>
            </a:r>
            <a:r>
              <a:rPr spc="-85" dirty="0">
                <a:solidFill>
                  <a:srgbClr val="00ADEE"/>
                </a:solidFill>
              </a:rPr>
              <a:t> </a:t>
            </a:r>
            <a:r>
              <a:rPr spc="-295" dirty="0">
                <a:solidFill>
                  <a:srgbClr val="00ADEE"/>
                </a:solidFill>
              </a:rPr>
              <a:t>STRATEGI</a:t>
            </a:r>
            <a:r>
              <a:rPr spc="-105" dirty="0">
                <a:solidFill>
                  <a:srgbClr val="00ADEE"/>
                </a:solidFill>
              </a:rPr>
              <a:t> </a:t>
            </a:r>
            <a:r>
              <a:rPr spc="-254" dirty="0">
                <a:solidFill>
                  <a:srgbClr val="00ADEE"/>
                </a:solidFill>
              </a:rPr>
              <a:t>PEMASARAN</a:t>
            </a:r>
            <a:r>
              <a:rPr spc="-90" dirty="0">
                <a:solidFill>
                  <a:srgbClr val="00ADEE"/>
                </a:solidFill>
              </a:rPr>
              <a:t> </a:t>
            </a:r>
            <a:r>
              <a:rPr spc="-245" dirty="0">
                <a:solidFill>
                  <a:srgbClr val="00ADEE"/>
                </a:solidFill>
              </a:rPr>
              <a:t>DIGITAL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43840"/>
            <a:ext cx="1187196" cy="122224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78942" y="1758442"/>
            <a:ext cx="4227195" cy="4959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3515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Sebuah</a:t>
            </a:r>
            <a:r>
              <a:rPr sz="1100" spc="-4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tujuan</a:t>
            </a:r>
            <a:r>
              <a:rPr sz="1100" spc="-3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harus</a:t>
            </a:r>
            <a:r>
              <a:rPr sz="1100" spc="-4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SMART</a:t>
            </a:r>
            <a:r>
              <a:rPr sz="1100" spc="-1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:</a:t>
            </a:r>
            <a:endParaRPr sz="11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</a:pPr>
            <a:endParaRPr sz="1200">
              <a:latin typeface="Franklin Gothic Medium"/>
              <a:cs typeface="Franklin Gothic Medium"/>
            </a:endParaRPr>
          </a:p>
          <a:p>
            <a:pPr marL="183515" indent="-171450">
              <a:lnSpc>
                <a:spcPct val="100000"/>
              </a:lnSpc>
              <a:spcBef>
                <a:spcPts val="690"/>
              </a:spcBef>
              <a:buSzPct val="77272"/>
              <a:buFont typeface="Wingdings"/>
              <a:buChar char=""/>
              <a:tabLst>
                <a:tab pos="184150" algn="l"/>
              </a:tabLst>
            </a:pPr>
            <a:r>
              <a:rPr sz="1100" b="1" spc="-15" dirty="0">
                <a:solidFill>
                  <a:srgbClr val="585858"/>
                </a:solidFill>
                <a:latin typeface="Arial"/>
                <a:cs typeface="Arial"/>
              </a:rPr>
              <a:t>S</a:t>
            </a:r>
            <a:r>
              <a:rPr sz="1100" spc="-1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pesifik</a:t>
            </a:r>
            <a:r>
              <a:rPr sz="1100" spc="-4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–</a:t>
            </a:r>
            <a:r>
              <a:rPr sz="1100" spc="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Tujuan</a:t>
            </a:r>
            <a:r>
              <a:rPr sz="1100" spc="-1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harus</a:t>
            </a:r>
            <a:r>
              <a:rPr sz="1100" spc="-1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jelas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dan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detil</a:t>
            </a:r>
            <a:r>
              <a:rPr sz="1100" spc="-1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daripada</a:t>
            </a:r>
            <a:r>
              <a:rPr sz="1100" spc="-2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ambigu</a:t>
            </a:r>
            <a:endParaRPr sz="11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585858"/>
              </a:buClr>
              <a:buFont typeface="Wingdings"/>
              <a:buChar char=""/>
            </a:pPr>
            <a:endParaRPr sz="1200">
              <a:latin typeface="Franklin Gothic Medium"/>
              <a:cs typeface="Franklin Gothic Medium"/>
            </a:endParaRPr>
          </a:p>
          <a:p>
            <a:pPr marL="183515" marR="7620" indent="-171450">
              <a:lnSpc>
                <a:spcPct val="150000"/>
              </a:lnSpc>
              <a:buSzPct val="77272"/>
              <a:buFont typeface="Wingdings"/>
              <a:buChar char=""/>
              <a:tabLst>
                <a:tab pos="184150" algn="l"/>
              </a:tabLst>
            </a:pPr>
            <a:r>
              <a:rPr sz="1100" b="1" spc="-5" dirty="0">
                <a:solidFill>
                  <a:srgbClr val="585858"/>
                </a:solidFill>
                <a:latin typeface="Arial"/>
                <a:cs typeface="Arial"/>
              </a:rPr>
              <a:t>M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easurable</a:t>
            </a:r>
            <a:r>
              <a:rPr sz="1100" spc="18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–</a:t>
            </a:r>
            <a:r>
              <a:rPr sz="1100" spc="18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Tujuan</a:t>
            </a:r>
            <a:r>
              <a:rPr sz="1100" spc="18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harus</a:t>
            </a:r>
            <a:r>
              <a:rPr sz="1100" spc="17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bisa</a:t>
            </a:r>
            <a:r>
              <a:rPr sz="1100" spc="18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diukur</a:t>
            </a:r>
            <a:r>
              <a:rPr sz="1100" spc="17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sehingga</a:t>
            </a:r>
            <a:r>
              <a:rPr sz="1100" spc="17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bisa</a:t>
            </a:r>
            <a:r>
              <a:rPr sz="1100" spc="18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tahu</a:t>
            </a:r>
            <a:r>
              <a:rPr sz="1100" spc="18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hasil </a:t>
            </a:r>
            <a:r>
              <a:rPr sz="1100" spc="-26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yang</a:t>
            </a:r>
            <a:r>
              <a:rPr sz="1100" spc="-1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diinginkan</a:t>
            </a:r>
            <a:endParaRPr sz="11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buClr>
                <a:srgbClr val="585858"/>
              </a:buClr>
              <a:buFont typeface="Wingdings"/>
              <a:buChar char=""/>
            </a:pPr>
            <a:endParaRPr sz="1200">
              <a:latin typeface="Franklin Gothic Medium"/>
              <a:cs typeface="Franklin Gothic Medium"/>
            </a:endParaRPr>
          </a:p>
          <a:p>
            <a:pPr marL="183515" indent="-171450">
              <a:lnSpc>
                <a:spcPct val="100000"/>
              </a:lnSpc>
              <a:spcBef>
                <a:spcPts val="705"/>
              </a:spcBef>
              <a:buSzPct val="77272"/>
              <a:buFont typeface="Wingdings"/>
              <a:buChar char=""/>
              <a:tabLst>
                <a:tab pos="184150" algn="l"/>
              </a:tabLst>
            </a:pPr>
            <a:r>
              <a:rPr sz="1100" b="1" spc="-15" dirty="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sz="1100" spc="-1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ttainable</a:t>
            </a:r>
            <a:r>
              <a:rPr sz="1100" spc="33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-</a:t>
            </a:r>
            <a:r>
              <a:rPr sz="1100" spc="31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Tujuan</a:t>
            </a:r>
            <a:r>
              <a:rPr sz="1100" spc="31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harus</a:t>
            </a:r>
            <a:r>
              <a:rPr sz="1100" spc="33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menjadi</a:t>
            </a:r>
            <a:r>
              <a:rPr sz="1100" spc="32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sesuatu</a:t>
            </a:r>
            <a:r>
              <a:rPr sz="1100" spc="32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yang</a:t>
            </a:r>
            <a:r>
              <a:rPr sz="1100" spc="32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mungkin</a:t>
            </a:r>
            <a:r>
              <a:rPr sz="1100" spc="32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bisa</a:t>
            </a:r>
            <a:endParaRPr sz="1100">
              <a:latin typeface="Franklin Gothic Medium"/>
              <a:cs typeface="Franklin Gothic Medium"/>
            </a:endParaRPr>
          </a:p>
          <a:p>
            <a:pPr marL="183515">
              <a:lnSpc>
                <a:spcPct val="100000"/>
              </a:lnSpc>
              <a:spcBef>
                <a:spcPts val="660"/>
              </a:spcBef>
            </a:pP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untuk</a:t>
            </a:r>
            <a:r>
              <a:rPr sz="1100" spc="-4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dicapai,</a:t>
            </a:r>
            <a:r>
              <a:rPr sz="1100" spc="-4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berdasarkan</a:t>
            </a:r>
            <a:r>
              <a:rPr sz="1100" spc="-2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sumber</a:t>
            </a:r>
            <a:r>
              <a:rPr sz="1100" spc="-3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daya</a:t>
            </a:r>
            <a:r>
              <a:rPr sz="1100" spc="-2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yang</a:t>
            </a:r>
            <a:r>
              <a:rPr sz="11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tersedia.</a:t>
            </a:r>
            <a:endParaRPr sz="11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Franklin Gothic Medium"/>
              <a:cs typeface="Franklin Gothic Medium"/>
            </a:endParaRPr>
          </a:p>
          <a:p>
            <a:pPr marL="183515" marR="5080" indent="-171450">
              <a:lnSpc>
                <a:spcPct val="150000"/>
              </a:lnSpc>
              <a:buSzPct val="77272"/>
              <a:buFont typeface="Wingdings"/>
              <a:buChar char=""/>
              <a:tabLst>
                <a:tab pos="184150" algn="l"/>
              </a:tabLst>
            </a:pPr>
            <a:r>
              <a:rPr sz="1100" b="1" spc="-10" dirty="0">
                <a:solidFill>
                  <a:srgbClr val="585858"/>
                </a:solidFill>
                <a:latin typeface="Arial"/>
                <a:cs typeface="Arial"/>
              </a:rPr>
              <a:t>R</a:t>
            </a:r>
            <a:r>
              <a:rPr sz="11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ealistic</a:t>
            </a:r>
            <a:r>
              <a:rPr sz="1100" spc="12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–</a:t>
            </a:r>
            <a:r>
              <a:rPr sz="1100" spc="114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Tujuan</a:t>
            </a:r>
            <a:r>
              <a:rPr sz="1100" spc="12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harus</a:t>
            </a:r>
            <a:r>
              <a:rPr sz="1100" spc="1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berdasarkan</a:t>
            </a:r>
            <a:r>
              <a:rPr sz="1100" spc="114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data</a:t>
            </a:r>
            <a:r>
              <a:rPr sz="1100" spc="1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dan</a:t>
            </a:r>
            <a:r>
              <a:rPr sz="1100" spc="12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tren</a:t>
            </a:r>
            <a:r>
              <a:rPr sz="1100" spc="1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saat</a:t>
            </a:r>
            <a:r>
              <a:rPr sz="1100" spc="10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ini. </a:t>
            </a:r>
            <a:r>
              <a:rPr sz="1100" spc="-26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Jangan memerkirakan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lebih</a:t>
            </a:r>
            <a:r>
              <a:rPr sz="1100" spc="-2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dari</a:t>
            </a:r>
            <a:r>
              <a:rPr sz="1100" spc="-1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apa</a:t>
            </a:r>
            <a:r>
              <a:rPr sz="1100" spc="-1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yang</a:t>
            </a:r>
            <a:r>
              <a:rPr sz="11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bisa</a:t>
            </a:r>
            <a:r>
              <a:rPr sz="1100" spc="-1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didapat.</a:t>
            </a:r>
            <a:endParaRPr sz="11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buClr>
                <a:srgbClr val="585858"/>
              </a:buClr>
              <a:buFont typeface="Wingdings"/>
              <a:buChar char=""/>
            </a:pPr>
            <a:endParaRPr sz="1200">
              <a:latin typeface="Franklin Gothic Medium"/>
              <a:cs typeface="Franklin Gothic Medium"/>
            </a:endParaRPr>
          </a:p>
          <a:p>
            <a:pPr marL="183515" indent="-171450">
              <a:lnSpc>
                <a:spcPct val="100000"/>
              </a:lnSpc>
              <a:spcBef>
                <a:spcPts val="705"/>
              </a:spcBef>
              <a:buSzPct val="77272"/>
              <a:buFont typeface="Wingdings"/>
              <a:buChar char=""/>
              <a:tabLst>
                <a:tab pos="184150" algn="l"/>
              </a:tabLst>
            </a:pPr>
            <a:r>
              <a:rPr sz="1100" b="1" spc="-15" dirty="0">
                <a:solidFill>
                  <a:srgbClr val="585858"/>
                </a:solidFill>
                <a:latin typeface="Arial"/>
                <a:cs typeface="Arial"/>
              </a:rPr>
              <a:t>T</a:t>
            </a:r>
            <a:r>
              <a:rPr sz="1100" spc="-1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ime-bound</a:t>
            </a:r>
            <a:r>
              <a:rPr sz="1100" spc="-4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–</a:t>
            </a:r>
            <a:r>
              <a:rPr sz="1100" spc="1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Terakhir</a:t>
            </a:r>
            <a:r>
              <a:rPr sz="1100" spc="-1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tujuan</a:t>
            </a:r>
            <a:r>
              <a:rPr sz="1100" spc="-2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harus</a:t>
            </a:r>
            <a:r>
              <a:rPr sz="1100" spc="-2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mempunyai</a:t>
            </a:r>
            <a:r>
              <a:rPr sz="11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waktu</a:t>
            </a:r>
            <a:r>
              <a:rPr sz="1100" spc="-3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batasan.</a:t>
            </a:r>
            <a:endParaRPr sz="11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</a:pPr>
            <a:endParaRPr sz="1200">
              <a:latin typeface="Franklin Gothic Medium"/>
              <a:cs typeface="Franklin Gothic Medium"/>
            </a:endParaRPr>
          </a:p>
          <a:p>
            <a:pPr marL="183515">
              <a:lnSpc>
                <a:spcPct val="100000"/>
              </a:lnSpc>
              <a:spcBef>
                <a:spcPts val="705"/>
              </a:spcBef>
            </a:pP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Taktik</a:t>
            </a:r>
            <a:endParaRPr sz="11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Franklin Gothic Medium"/>
              <a:cs typeface="Franklin Gothic Medium"/>
            </a:endParaRPr>
          </a:p>
          <a:p>
            <a:pPr marL="183515" marR="5715" algn="just">
              <a:lnSpc>
                <a:spcPct val="150000"/>
              </a:lnSpc>
              <a:spcBef>
                <a:spcPts val="5"/>
              </a:spcBef>
            </a:pP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Tujuan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tidak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sama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dengan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taktik. Taktik</a:t>
            </a:r>
            <a:r>
              <a:rPr sz="11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lebih</a:t>
            </a:r>
            <a:r>
              <a:rPr sz="1100" spc="27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ke</a:t>
            </a:r>
            <a:r>
              <a:rPr sz="1100" spc="254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arah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spesifik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atau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cara mendekati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tujuan. Sebagai contoh, halaman facebook </a:t>
            </a:r>
            <a:r>
              <a:rPr sz="11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atau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implementasi CRM.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Sebagaimana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sebuah strategi menjadi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lebih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komplek, sebuah taktik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yang banyak bisa digunakan dalam </a:t>
            </a:r>
            <a:r>
              <a:rPr sz="11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waktu</a:t>
            </a:r>
            <a:r>
              <a:rPr sz="1100" spc="19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bersamaan</a:t>
            </a:r>
            <a:r>
              <a:rPr sz="1100" spc="2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untuk</a:t>
            </a:r>
            <a:r>
              <a:rPr sz="1100" spc="21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mencapai</a:t>
            </a:r>
            <a:r>
              <a:rPr sz="1100" spc="22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ketercapaian</a:t>
            </a:r>
            <a:r>
              <a:rPr sz="1100" spc="22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tujuan</a:t>
            </a:r>
            <a:r>
              <a:rPr sz="1100" spc="19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yang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61305" y="1674850"/>
            <a:ext cx="4055110" cy="2644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200"/>
              </a:lnSpc>
              <a:spcBef>
                <a:spcPts val="100"/>
              </a:spcBef>
            </a:pP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sama. Taktik biasanya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sering berubah namun tujuan harus tetap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sama.</a:t>
            </a:r>
            <a:endParaRPr sz="11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</a:pPr>
            <a:endParaRPr sz="1200">
              <a:latin typeface="Franklin Gothic Medium"/>
              <a:cs typeface="Franklin Gothic Medium"/>
            </a:endParaRPr>
          </a:p>
          <a:p>
            <a:pPr marL="12700" algn="just">
              <a:lnSpc>
                <a:spcPct val="100000"/>
              </a:lnSpc>
              <a:spcBef>
                <a:spcPts val="690"/>
              </a:spcBef>
            </a:pP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Key</a:t>
            </a:r>
            <a:r>
              <a:rPr sz="1100" spc="-1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Performance</a:t>
            </a:r>
            <a:r>
              <a:rPr sz="1100" spc="-3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Indicators</a:t>
            </a:r>
            <a:r>
              <a:rPr sz="1100" spc="-4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(KPI)</a:t>
            </a:r>
            <a:endParaRPr sz="11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Franklin Gothic Medium"/>
              <a:cs typeface="Franklin Gothic Medium"/>
            </a:endParaRPr>
          </a:p>
          <a:p>
            <a:pPr marL="12700" marR="5080" algn="just">
              <a:lnSpc>
                <a:spcPct val="150000"/>
              </a:lnSpc>
              <a:spcBef>
                <a:spcPts val="5"/>
              </a:spcBef>
            </a:pP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KPI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adalah</a:t>
            </a:r>
            <a:r>
              <a:rPr sz="11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cara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perhitungan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matrik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yang</a:t>
            </a:r>
            <a:r>
              <a:rPr sz="11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spesifik,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di</a:t>
            </a:r>
            <a:r>
              <a:rPr sz="11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mana </a:t>
            </a:r>
            <a:r>
              <a:rPr sz="11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kegunaan</a:t>
            </a:r>
            <a:r>
              <a:rPr sz="11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ini</a:t>
            </a:r>
            <a:r>
              <a:rPr sz="11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adalah</a:t>
            </a:r>
            <a:r>
              <a:rPr sz="11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untuk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menentukan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apakah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taktik</a:t>
            </a:r>
            <a:r>
              <a:rPr sz="11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yang </a:t>
            </a:r>
            <a:r>
              <a:rPr sz="11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digunakan berjalan baik dan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menemukan tujuannya.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Dalam kasus </a:t>
            </a:r>
            <a:r>
              <a:rPr sz="1100" spc="-26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yang</a:t>
            </a:r>
            <a:r>
              <a:rPr sz="11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sama,</a:t>
            </a:r>
            <a:r>
              <a:rPr sz="11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seorang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pemasar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akan</a:t>
            </a:r>
            <a:r>
              <a:rPr sz="11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melihat</a:t>
            </a:r>
            <a:r>
              <a:rPr sz="1100" spc="27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berdasarkan </a:t>
            </a:r>
            <a:r>
              <a:rPr sz="1100" spc="-26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jangkauan</a:t>
            </a:r>
            <a:r>
              <a:rPr sz="11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data</a:t>
            </a:r>
            <a:r>
              <a:rPr sz="11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yang</a:t>
            </a:r>
            <a:r>
              <a:rPr sz="11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ia</a:t>
            </a:r>
            <a:r>
              <a:rPr sz="11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punya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untuk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menentukan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cara </a:t>
            </a:r>
            <a:r>
              <a:rPr sz="1100" spc="-26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menyampaikan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taktik.</a:t>
            </a:r>
            <a:r>
              <a:rPr sz="1100" spc="-2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KPI</a:t>
            </a:r>
            <a:r>
              <a:rPr sz="11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biasanya</a:t>
            </a:r>
            <a:r>
              <a:rPr sz="1100" spc="-1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ditentukan</a:t>
            </a:r>
            <a:r>
              <a:rPr sz="1100" spc="-2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per</a:t>
            </a:r>
            <a:r>
              <a:rPr sz="1100" spc="-2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taktik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61305" y="4555616"/>
            <a:ext cx="40767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Target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35905" y="4901031"/>
            <a:ext cx="4105910" cy="1534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algn="just">
              <a:lnSpc>
                <a:spcPct val="150000"/>
              </a:lnSpc>
              <a:spcBef>
                <a:spcPts val="100"/>
              </a:spcBef>
            </a:pP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Target</a:t>
            </a:r>
            <a:r>
              <a:rPr sz="11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adalah</a:t>
            </a:r>
            <a:r>
              <a:rPr sz="11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nilai</a:t>
            </a:r>
            <a:r>
              <a:rPr sz="11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spesifik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yang</a:t>
            </a:r>
            <a:r>
              <a:rPr sz="11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ditentukan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untuk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KPI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dalam </a:t>
            </a:r>
            <a:r>
              <a:rPr sz="11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mencapai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tujuannya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pada periode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waktu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tertentu.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Sebagai contoh, </a:t>
            </a:r>
            <a:r>
              <a:rPr sz="11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pelari harus menetapkan target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dalam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pencapaiannya untuk maju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dalam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karir.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Jika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memenuhi target </a:t>
            </a:r>
            <a:r>
              <a:rPr sz="11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itu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berarti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tercapai,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sedangkan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jika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tidak </a:t>
            </a:r>
            <a:r>
              <a:rPr sz="11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itu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berarti tertinggal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di belakang dan 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harus menentukan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strategi</a:t>
            </a:r>
            <a:r>
              <a:rPr sz="1100" spc="-3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baru</a:t>
            </a:r>
            <a:r>
              <a:rPr sz="1100" spc="-3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untuk</a:t>
            </a:r>
            <a:r>
              <a:rPr sz="1100" spc="-4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mencapai</a:t>
            </a:r>
            <a:r>
              <a:rPr sz="11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target</a:t>
            </a:r>
            <a:r>
              <a:rPr sz="1100" spc="-3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100" spc="-8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</a:t>
            </a:r>
            <a:r>
              <a:rPr sz="1125" spc="-127" baseline="37037" dirty="0">
                <a:solidFill>
                  <a:srgbClr val="585858"/>
                </a:solidFill>
                <a:latin typeface="Franklin Gothic Medium"/>
                <a:cs typeface="Franklin Gothic Medium"/>
              </a:rPr>
              <a:t>1</a:t>
            </a:r>
            <a:r>
              <a:rPr sz="1100" spc="-8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e</a:t>
            </a:r>
            <a:r>
              <a:rPr sz="1125" spc="-127" baseline="37037" dirty="0">
                <a:solidFill>
                  <a:srgbClr val="585858"/>
                </a:solidFill>
                <a:latin typeface="Franklin Gothic Medium"/>
                <a:cs typeface="Franklin Gothic Medium"/>
              </a:rPr>
              <a:t>8</a:t>
            </a:r>
            <a:r>
              <a:rPr sz="1100" spc="-8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rsebut.</a:t>
            </a:r>
            <a:endParaRPr sz="11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ambar 4" descr="Sebuah gambar berisi orang, tembok, dalam ruangan&#10;&#10;Deskripsi dibuat secara otomatis">
            <a:extLst>
              <a:ext uri="{FF2B5EF4-FFF2-40B4-BE49-F238E27FC236}">
                <a16:creationId xmlns:a16="http://schemas.microsoft.com/office/drawing/2014/main" id="{4E6800EB-B83F-451E-8DC6-1EC0C3E4D6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55776"/>
            <a:ext cx="2557200" cy="2557200"/>
          </a:xfrm>
          <a:prstGeom prst="rect">
            <a:avLst/>
          </a:prstGeom>
        </p:spPr>
      </p:pic>
      <p:sp>
        <p:nvSpPr>
          <p:cNvPr id="6" name="Kotak Teks 5">
            <a:extLst>
              <a:ext uri="{FF2B5EF4-FFF2-40B4-BE49-F238E27FC236}">
                <a16:creationId xmlns:a16="http://schemas.microsoft.com/office/drawing/2014/main" id="{E87BF3D1-0F1A-4D68-95B1-9E46593E0098}"/>
              </a:ext>
            </a:extLst>
          </p:cNvPr>
          <p:cNvSpPr txBox="1"/>
          <p:nvPr/>
        </p:nvSpPr>
        <p:spPr>
          <a:xfrm>
            <a:off x="2805298" y="476672"/>
            <a:ext cx="5871158" cy="2903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Dr.rer.nat. Nasori, </a:t>
            </a:r>
            <a:r>
              <a:rPr lang="en-US" sz="20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S.Si</a:t>
            </a:r>
            <a:r>
              <a:rPr lang="en-US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 M.Si.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Birthday: 1</a:t>
            </a:r>
            <a:r>
              <a:rPr lang="en-US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0/02/1981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Birthplace: </a:t>
            </a:r>
            <a:r>
              <a:rPr lang="en-US" sz="20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Madiun</a:t>
            </a:r>
            <a:r>
              <a:rPr lang="en-US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Indonesia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Gender: </a:t>
            </a:r>
            <a:r>
              <a:rPr lang="en-US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Male 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Address: </a:t>
            </a:r>
            <a:r>
              <a:rPr lang="de-DE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Dukuh Kupang Barat 13/3 Surabaya 60225 East Java, Indonesia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US" sz="20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nat.nasori@physyics.its.ac.id</a:t>
            </a:r>
            <a:r>
              <a:rPr lang="en-US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kanganas01@gmail.com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Kotak Teks 6">
            <a:extLst>
              <a:ext uri="{FF2B5EF4-FFF2-40B4-BE49-F238E27FC236}">
                <a16:creationId xmlns:a16="http://schemas.microsoft.com/office/drawing/2014/main" id="{DC7FE6D8-0744-4C3C-AE0C-5C5E9A36C67B}"/>
              </a:ext>
            </a:extLst>
          </p:cNvPr>
          <p:cNvSpPr txBox="1"/>
          <p:nvPr/>
        </p:nvSpPr>
        <p:spPr>
          <a:xfrm>
            <a:off x="308282" y="3429000"/>
            <a:ext cx="8368173" cy="219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" marR="0" indent="-27432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Short Courses</a:t>
            </a:r>
            <a:endParaRPr lang="en-US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Penyelia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Halal Badan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Penyelenggara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Jaminan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Halal (BPJPH)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Kementrian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Agama 2021</a:t>
            </a:r>
          </a:p>
          <a:p>
            <a:pPr marL="3429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Pelatihan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Calon auditor Halal Badan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Penyelenggara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Jaminan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Halal (BPJPH)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Kementrian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Agama 2020</a:t>
            </a:r>
          </a:p>
          <a:p>
            <a:pPr marL="3429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Pelatihan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Jaminan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Halal BPOM MUI Jawa Timur 2019</a:t>
            </a:r>
          </a:p>
        </p:txBody>
      </p:sp>
    </p:spTree>
    <p:extLst>
      <p:ext uri="{BB962C8B-B14F-4D97-AF65-F5344CB8AC3E}">
        <p14:creationId xmlns:p14="http://schemas.microsoft.com/office/powerpoint/2010/main" val="12834024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16408"/>
            <a:ext cx="9130665" cy="1249680"/>
          </a:xfrm>
          <a:custGeom>
            <a:avLst/>
            <a:gdLst/>
            <a:ahLst/>
            <a:cxnLst/>
            <a:rect l="l" t="t" r="r" b="b"/>
            <a:pathLst>
              <a:path w="9130665" h="1249680">
                <a:moveTo>
                  <a:pt x="9130284" y="0"/>
                </a:moveTo>
                <a:lnTo>
                  <a:pt x="0" y="0"/>
                </a:lnTo>
                <a:lnTo>
                  <a:pt x="0" y="1249680"/>
                </a:lnTo>
                <a:lnTo>
                  <a:pt x="9130284" y="1249680"/>
                </a:lnTo>
                <a:lnTo>
                  <a:pt x="9130284" y="0"/>
                </a:lnTo>
                <a:close/>
              </a:path>
            </a:pathLst>
          </a:custGeom>
          <a:solidFill>
            <a:srgbClr val="92E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9347" y="957453"/>
            <a:ext cx="686689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ADEE"/>
                </a:solidFill>
              </a:rPr>
              <a:t>3.</a:t>
            </a:r>
            <a:r>
              <a:rPr spc="-90" dirty="0">
                <a:solidFill>
                  <a:srgbClr val="00ADEE"/>
                </a:solidFill>
              </a:rPr>
              <a:t> </a:t>
            </a:r>
            <a:r>
              <a:rPr spc="-265" dirty="0">
                <a:solidFill>
                  <a:srgbClr val="00ADEE"/>
                </a:solidFill>
              </a:rPr>
              <a:t>MENYUSUN</a:t>
            </a:r>
            <a:r>
              <a:rPr spc="-85" dirty="0">
                <a:solidFill>
                  <a:srgbClr val="00ADEE"/>
                </a:solidFill>
              </a:rPr>
              <a:t> </a:t>
            </a:r>
            <a:r>
              <a:rPr spc="-295" dirty="0">
                <a:solidFill>
                  <a:srgbClr val="00ADEE"/>
                </a:solidFill>
              </a:rPr>
              <a:t>STRATEGI</a:t>
            </a:r>
            <a:r>
              <a:rPr spc="-105" dirty="0">
                <a:solidFill>
                  <a:srgbClr val="00ADEE"/>
                </a:solidFill>
              </a:rPr>
              <a:t> </a:t>
            </a:r>
            <a:r>
              <a:rPr spc="-254" dirty="0">
                <a:solidFill>
                  <a:srgbClr val="00ADEE"/>
                </a:solidFill>
              </a:rPr>
              <a:t>PEMASARAN</a:t>
            </a:r>
            <a:r>
              <a:rPr spc="-90" dirty="0">
                <a:solidFill>
                  <a:srgbClr val="00ADEE"/>
                </a:solidFill>
              </a:rPr>
              <a:t> </a:t>
            </a:r>
            <a:r>
              <a:rPr spc="-245" dirty="0">
                <a:solidFill>
                  <a:srgbClr val="00ADEE"/>
                </a:solidFill>
              </a:rPr>
              <a:t>DIGITAL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43840"/>
            <a:ext cx="1187196" cy="122224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81000" y="1676400"/>
            <a:ext cx="4419600" cy="5029200"/>
          </a:xfrm>
          <a:prstGeom prst="rect">
            <a:avLst/>
          </a:prstGeom>
          <a:solidFill>
            <a:srgbClr val="00ADEE"/>
          </a:solidFill>
        </p:spPr>
        <p:txBody>
          <a:bodyPr vert="horz" wrap="square" lIns="0" tIns="99060" rIns="0" bIns="0" rtlCol="0">
            <a:spAutoFit/>
          </a:bodyPr>
          <a:lstStyle/>
          <a:p>
            <a:pPr marL="274320">
              <a:lnSpc>
                <a:spcPct val="100000"/>
              </a:lnSpc>
              <a:spcBef>
                <a:spcPts val="780"/>
              </a:spcBef>
            </a:pPr>
            <a:r>
              <a:rPr sz="1200" spc="-5" dirty="0">
                <a:solidFill>
                  <a:srgbClr val="E4E8E8"/>
                </a:solidFill>
                <a:latin typeface="Calibri"/>
                <a:cs typeface="Calibri"/>
              </a:rPr>
              <a:t>Contoh</a:t>
            </a:r>
            <a:r>
              <a:rPr sz="1200" spc="-50" dirty="0">
                <a:solidFill>
                  <a:srgbClr val="E4E8E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E4E8E8"/>
                </a:solidFill>
                <a:latin typeface="Calibri"/>
                <a:cs typeface="Calibri"/>
              </a:rPr>
              <a:t>: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>
              <a:latin typeface="Calibri"/>
              <a:cs typeface="Calibri"/>
            </a:endParaRPr>
          </a:p>
          <a:p>
            <a:pPr marL="274320">
              <a:lnSpc>
                <a:spcPct val="100000"/>
              </a:lnSpc>
            </a:pPr>
            <a:r>
              <a:rPr sz="1200" spc="-5" dirty="0">
                <a:solidFill>
                  <a:srgbClr val="E4E8E8"/>
                </a:solidFill>
                <a:latin typeface="Calibri"/>
                <a:cs typeface="Calibri"/>
              </a:rPr>
              <a:t>SMART</a:t>
            </a:r>
            <a:r>
              <a:rPr sz="1200" spc="-20" dirty="0">
                <a:solidFill>
                  <a:srgbClr val="E4E8E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E4E8E8"/>
                </a:solidFill>
                <a:latin typeface="Calibri"/>
                <a:cs typeface="Calibri"/>
              </a:rPr>
              <a:t>Objektif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Calibri"/>
              <a:cs typeface="Calibri"/>
            </a:endParaRPr>
          </a:p>
          <a:p>
            <a:pPr marL="446405" marR="106680" indent="-172720">
              <a:lnSpc>
                <a:spcPct val="150000"/>
              </a:lnSpc>
              <a:buClr>
                <a:srgbClr val="585858"/>
              </a:buClr>
              <a:buSzPct val="79166"/>
              <a:buFont typeface="Arial MT"/>
              <a:buChar char="•"/>
              <a:tabLst>
                <a:tab pos="446405" algn="l"/>
                <a:tab pos="447040" algn="l"/>
              </a:tabLst>
            </a:pPr>
            <a:r>
              <a:rPr sz="1200" spc="-5" dirty="0">
                <a:solidFill>
                  <a:srgbClr val="E4E8E8"/>
                </a:solidFill>
                <a:latin typeface="Calibri"/>
                <a:cs typeface="Calibri"/>
              </a:rPr>
              <a:t>Menaikkan</a:t>
            </a:r>
            <a:r>
              <a:rPr sz="1200" spc="120" dirty="0">
                <a:solidFill>
                  <a:srgbClr val="E4E8E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E4E8E8"/>
                </a:solidFill>
                <a:latin typeface="Calibri"/>
                <a:cs typeface="Calibri"/>
              </a:rPr>
              <a:t>penjualan</a:t>
            </a:r>
            <a:r>
              <a:rPr sz="1200" spc="120" dirty="0">
                <a:solidFill>
                  <a:srgbClr val="E4E8E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E4E8E8"/>
                </a:solidFill>
                <a:latin typeface="Calibri"/>
                <a:cs typeface="Calibri"/>
              </a:rPr>
              <a:t>melalui</a:t>
            </a:r>
            <a:r>
              <a:rPr sz="1200" spc="114" dirty="0">
                <a:solidFill>
                  <a:srgbClr val="E4E8E8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E4E8E8"/>
                </a:solidFill>
                <a:latin typeface="Calibri"/>
                <a:cs typeface="Calibri"/>
              </a:rPr>
              <a:t>platform</a:t>
            </a:r>
            <a:r>
              <a:rPr sz="1200" i="1" spc="105" dirty="0">
                <a:solidFill>
                  <a:srgbClr val="E4E8E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E4E8E8"/>
                </a:solidFill>
                <a:latin typeface="Calibri"/>
                <a:cs typeface="Calibri"/>
              </a:rPr>
              <a:t>eCommerce</a:t>
            </a:r>
            <a:r>
              <a:rPr sz="1200" spc="114" dirty="0">
                <a:solidFill>
                  <a:srgbClr val="E4E8E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E4E8E8"/>
                </a:solidFill>
                <a:latin typeface="Calibri"/>
                <a:cs typeface="Calibri"/>
              </a:rPr>
              <a:t>sebanyak </a:t>
            </a:r>
            <a:r>
              <a:rPr sz="1200" spc="-260" dirty="0">
                <a:solidFill>
                  <a:srgbClr val="E4E8E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E4E8E8"/>
                </a:solidFill>
                <a:latin typeface="Calibri"/>
                <a:cs typeface="Calibri"/>
              </a:rPr>
              <a:t>10%</a:t>
            </a:r>
            <a:r>
              <a:rPr sz="1200" spc="5" dirty="0">
                <a:solidFill>
                  <a:srgbClr val="E4E8E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E4E8E8"/>
                </a:solidFill>
                <a:latin typeface="Calibri"/>
                <a:cs typeface="Calibri"/>
              </a:rPr>
              <a:t>dalam</a:t>
            </a:r>
            <a:r>
              <a:rPr sz="1200" spc="-5" dirty="0">
                <a:solidFill>
                  <a:srgbClr val="E4E8E8"/>
                </a:solidFill>
                <a:latin typeface="Calibri"/>
                <a:cs typeface="Calibri"/>
              </a:rPr>
              <a:t> waktu </a:t>
            </a:r>
            <a:r>
              <a:rPr sz="1200" dirty="0">
                <a:solidFill>
                  <a:srgbClr val="E4E8E8"/>
                </a:solidFill>
                <a:latin typeface="Calibri"/>
                <a:cs typeface="Calibri"/>
              </a:rPr>
              <a:t>enam</a:t>
            </a:r>
            <a:r>
              <a:rPr sz="1200" spc="-10" dirty="0">
                <a:solidFill>
                  <a:srgbClr val="E4E8E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E4E8E8"/>
                </a:solidFill>
                <a:latin typeface="Calibri"/>
                <a:cs typeface="Calibri"/>
              </a:rPr>
              <a:t>bulan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585858"/>
              </a:buClr>
              <a:buFont typeface="Arial MT"/>
              <a:buChar char="•"/>
            </a:pPr>
            <a:endParaRPr sz="1700">
              <a:latin typeface="Calibri"/>
              <a:cs typeface="Calibri"/>
            </a:endParaRPr>
          </a:p>
          <a:p>
            <a:pPr marL="309245">
              <a:lnSpc>
                <a:spcPct val="100000"/>
              </a:lnSpc>
            </a:pPr>
            <a:r>
              <a:rPr sz="1200" spc="-20" dirty="0">
                <a:solidFill>
                  <a:srgbClr val="E4E8E8"/>
                </a:solidFill>
                <a:latin typeface="Calibri"/>
                <a:cs typeface="Calibri"/>
              </a:rPr>
              <a:t>Taktik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>
              <a:latin typeface="Calibri"/>
              <a:cs typeface="Calibri"/>
            </a:endParaRPr>
          </a:p>
          <a:p>
            <a:pPr marL="446405" indent="-172720">
              <a:lnSpc>
                <a:spcPct val="100000"/>
              </a:lnSpc>
              <a:buClr>
                <a:srgbClr val="585858"/>
              </a:buClr>
              <a:buSzPct val="79166"/>
              <a:buFont typeface="Arial MT"/>
              <a:buChar char="•"/>
              <a:tabLst>
                <a:tab pos="446405" algn="l"/>
                <a:tab pos="447040" algn="l"/>
              </a:tabLst>
            </a:pPr>
            <a:r>
              <a:rPr sz="1200" spc="-5" dirty="0">
                <a:solidFill>
                  <a:srgbClr val="E4E8E8"/>
                </a:solidFill>
                <a:latin typeface="Calibri"/>
                <a:cs typeface="Calibri"/>
              </a:rPr>
              <a:t>Iklan</a:t>
            </a:r>
            <a:r>
              <a:rPr sz="1200" spc="-15" dirty="0">
                <a:solidFill>
                  <a:srgbClr val="E4E8E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E4E8E8"/>
                </a:solidFill>
                <a:latin typeface="Calibri"/>
                <a:cs typeface="Calibri"/>
              </a:rPr>
              <a:t>pencarian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585858"/>
              </a:buClr>
              <a:buFont typeface="Arial MT"/>
              <a:buChar char="•"/>
            </a:pPr>
            <a:endParaRPr sz="1700">
              <a:latin typeface="Calibri"/>
              <a:cs typeface="Calibri"/>
            </a:endParaRPr>
          </a:p>
          <a:p>
            <a:pPr marL="446405" indent="-172720">
              <a:lnSpc>
                <a:spcPct val="100000"/>
              </a:lnSpc>
              <a:spcBef>
                <a:spcPts val="5"/>
              </a:spcBef>
              <a:buClr>
                <a:srgbClr val="585858"/>
              </a:buClr>
              <a:buSzPct val="79166"/>
              <a:buFont typeface="Arial MT"/>
              <a:buChar char="•"/>
              <a:tabLst>
                <a:tab pos="446405" algn="l"/>
                <a:tab pos="447040" algn="l"/>
              </a:tabLst>
            </a:pPr>
            <a:r>
              <a:rPr sz="1200" spc="-5" dirty="0">
                <a:solidFill>
                  <a:srgbClr val="E4E8E8"/>
                </a:solidFill>
                <a:latin typeface="Calibri"/>
                <a:cs typeface="Calibri"/>
              </a:rPr>
              <a:t>Halaman</a:t>
            </a:r>
            <a:r>
              <a:rPr sz="1200" spc="-15" dirty="0">
                <a:solidFill>
                  <a:srgbClr val="E4E8E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E4E8E8"/>
                </a:solidFill>
                <a:latin typeface="Calibri"/>
                <a:cs typeface="Calibri"/>
              </a:rPr>
              <a:t>merek</a:t>
            </a:r>
            <a:r>
              <a:rPr sz="1200" spc="-10" dirty="0">
                <a:solidFill>
                  <a:srgbClr val="E4E8E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E4E8E8"/>
                </a:solidFill>
                <a:latin typeface="Calibri"/>
                <a:cs typeface="Calibri"/>
              </a:rPr>
              <a:t>di</a:t>
            </a:r>
            <a:r>
              <a:rPr sz="1200" spc="-20" dirty="0">
                <a:solidFill>
                  <a:srgbClr val="E4E8E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E4E8E8"/>
                </a:solidFill>
                <a:latin typeface="Calibri"/>
                <a:cs typeface="Calibri"/>
              </a:rPr>
              <a:t>Facebook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585858"/>
              </a:buClr>
              <a:buFont typeface="Arial MT"/>
              <a:buChar char="•"/>
            </a:pPr>
            <a:endParaRPr sz="1700">
              <a:latin typeface="Calibri"/>
              <a:cs typeface="Calibri"/>
            </a:endParaRPr>
          </a:p>
          <a:p>
            <a:pPr marL="274320">
              <a:lnSpc>
                <a:spcPct val="100000"/>
              </a:lnSpc>
            </a:pPr>
            <a:r>
              <a:rPr sz="1200" dirty="0">
                <a:solidFill>
                  <a:srgbClr val="E4E8E8"/>
                </a:solidFill>
                <a:latin typeface="Calibri"/>
                <a:cs typeface="Calibri"/>
              </a:rPr>
              <a:t>KPIs</a:t>
            </a:r>
            <a:r>
              <a:rPr sz="1200" spc="-15" dirty="0">
                <a:solidFill>
                  <a:srgbClr val="E4E8E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E4E8E8"/>
                </a:solidFill>
                <a:latin typeface="Calibri"/>
                <a:cs typeface="Calibri"/>
              </a:rPr>
              <a:t>per</a:t>
            </a:r>
            <a:r>
              <a:rPr sz="1200" spc="-40" dirty="0">
                <a:solidFill>
                  <a:srgbClr val="E4E8E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E4E8E8"/>
                </a:solidFill>
                <a:latin typeface="Calibri"/>
                <a:cs typeface="Calibri"/>
              </a:rPr>
              <a:t>taktik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00">
              <a:latin typeface="Calibri"/>
              <a:cs typeface="Calibri"/>
            </a:endParaRPr>
          </a:p>
          <a:p>
            <a:pPr marL="446405" indent="-172720">
              <a:lnSpc>
                <a:spcPct val="100000"/>
              </a:lnSpc>
              <a:buClr>
                <a:srgbClr val="585858"/>
              </a:buClr>
              <a:buSzPct val="79166"/>
              <a:buFont typeface="Arial MT"/>
              <a:buChar char="•"/>
              <a:tabLst>
                <a:tab pos="446405" algn="l"/>
                <a:tab pos="447040" algn="l"/>
              </a:tabLst>
            </a:pPr>
            <a:r>
              <a:rPr sz="1200" spc="-5" dirty="0">
                <a:solidFill>
                  <a:srgbClr val="E4E8E8"/>
                </a:solidFill>
                <a:latin typeface="Calibri"/>
                <a:cs typeface="Calibri"/>
              </a:rPr>
              <a:t>Iklan</a:t>
            </a:r>
            <a:r>
              <a:rPr sz="1200" spc="10" dirty="0">
                <a:solidFill>
                  <a:srgbClr val="E4E8E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E4E8E8"/>
                </a:solidFill>
                <a:latin typeface="Calibri"/>
                <a:cs typeface="Calibri"/>
              </a:rPr>
              <a:t>pencarian</a:t>
            </a:r>
            <a:r>
              <a:rPr sz="1200" spc="-20" dirty="0">
                <a:solidFill>
                  <a:srgbClr val="E4E8E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E4E8E8"/>
                </a:solidFill>
                <a:latin typeface="Calibri"/>
                <a:cs typeface="Calibri"/>
              </a:rPr>
              <a:t>–</a:t>
            </a:r>
            <a:r>
              <a:rPr sz="1200" spc="10" dirty="0">
                <a:solidFill>
                  <a:srgbClr val="E4E8E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E4E8E8"/>
                </a:solidFill>
                <a:latin typeface="Calibri"/>
                <a:cs typeface="Calibri"/>
              </a:rPr>
              <a:t>nomor</a:t>
            </a:r>
            <a:r>
              <a:rPr sz="1200" dirty="0">
                <a:solidFill>
                  <a:srgbClr val="E4E8E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E4E8E8"/>
                </a:solidFill>
                <a:latin typeface="Calibri"/>
                <a:cs typeface="Calibri"/>
              </a:rPr>
              <a:t>pencarian</a:t>
            </a:r>
            <a:r>
              <a:rPr sz="1200" spc="-15" dirty="0">
                <a:solidFill>
                  <a:srgbClr val="E4E8E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E4E8E8"/>
                </a:solidFill>
                <a:latin typeface="Calibri"/>
                <a:cs typeface="Calibri"/>
              </a:rPr>
              <a:t>referral,</a:t>
            </a:r>
            <a:r>
              <a:rPr sz="1200" spc="-30" dirty="0">
                <a:solidFill>
                  <a:srgbClr val="E4E8E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E4E8E8"/>
                </a:solidFill>
                <a:latin typeface="Calibri"/>
                <a:cs typeface="Calibri"/>
              </a:rPr>
              <a:t>biaya</a:t>
            </a:r>
            <a:r>
              <a:rPr sz="1200" spc="-15" dirty="0">
                <a:solidFill>
                  <a:srgbClr val="E4E8E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E4E8E8"/>
                </a:solidFill>
                <a:latin typeface="Calibri"/>
                <a:cs typeface="Calibri"/>
              </a:rPr>
              <a:t>iklan</a:t>
            </a:r>
            <a:r>
              <a:rPr sz="1200" spc="15" dirty="0">
                <a:solidFill>
                  <a:srgbClr val="E4E8E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E4E8E8"/>
                </a:solidFill>
                <a:latin typeface="Calibri"/>
                <a:cs typeface="Calibri"/>
              </a:rPr>
              <a:t>per</a:t>
            </a:r>
            <a:r>
              <a:rPr sz="1200" spc="-20" dirty="0">
                <a:solidFill>
                  <a:srgbClr val="E4E8E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E4E8E8"/>
                </a:solidFill>
                <a:latin typeface="Calibri"/>
                <a:cs typeface="Calibri"/>
              </a:rPr>
              <a:t>klik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585858"/>
              </a:buClr>
              <a:buFont typeface="Arial MT"/>
              <a:buChar char="•"/>
            </a:pPr>
            <a:endParaRPr sz="1700">
              <a:latin typeface="Calibri"/>
              <a:cs typeface="Calibri"/>
            </a:endParaRPr>
          </a:p>
          <a:p>
            <a:pPr marL="446405" indent="-172720">
              <a:lnSpc>
                <a:spcPct val="100000"/>
              </a:lnSpc>
              <a:buClr>
                <a:srgbClr val="585858"/>
              </a:buClr>
              <a:buSzPct val="79166"/>
              <a:buFont typeface="Arial MT"/>
              <a:buChar char="•"/>
              <a:tabLst>
                <a:tab pos="446405" algn="l"/>
                <a:tab pos="447040" algn="l"/>
              </a:tabLst>
            </a:pPr>
            <a:r>
              <a:rPr sz="1200" spc="-5" dirty="0">
                <a:solidFill>
                  <a:srgbClr val="E4E8E8"/>
                </a:solidFill>
                <a:latin typeface="Calibri"/>
                <a:cs typeface="Calibri"/>
              </a:rPr>
              <a:t>Halam</a:t>
            </a:r>
            <a:r>
              <a:rPr sz="1200" spc="40" dirty="0">
                <a:solidFill>
                  <a:srgbClr val="E4E8E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E4E8E8"/>
                </a:solidFill>
                <a:latin typeface="Calibri"/>
                <a:cs typeface="Calibri"/>
              </a:rPr>
              <a:t>merek</a:t>
            </a:r>
            <a:r>
              <a:rPr sz="1200" spc="35" dirty="0">
                <a:solidFill>
                  <a:srgbClr val="E4E8E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E4E8E8"/>
                </a:solidFill>
                <a:latin typeface="Calibri"/>
                <a:cs typeface="Calibri"/>
              </a:rPr>
              <a:t>di</a:t>
            </a:r>
            <a:r>
              <a:rPr sz="1200" spc="35" dirty="0">
                <a:solidFill>
                  <a:srgbClr val="E4E8E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E4E8E8"/>
                </a:solidFill>
                <a:latin typeface="Calibri"/>
                <a:cs typeface="Calibri"/>
              </a:rPr>
              <a:t>Facebook</a:t>
            </a:r>
            <a:r>
              <a:rPr sz="1200" spc="35" dirty="0">
                <a:solidFill>
                  <a:srgbClr val="E4E8E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E4E8E8"/>
                </a:solidFill>
                <a:latin typeface="Calibri"/>
                <a:cs typeface="Calibri"/>
              </a:rPr>
              <a:t>–</a:t>
            </a:r>
            <a:r>
              <a:rPr sz="1200" spc="45" dirty="0">
                <a:solidFill>
                  <a:srgbClr val="E4E8E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E4E8E8"/>
                </a:solidFill>
                <a:latin typeface="Calibri"/>
                <a:cs typeface="Calibri"/>
              </a:rPr>
              <a:t>nomor</a:t>
            </a:r>
            <a:r>
              <a:rPr sz="1200" spc="40" dirty="0">
                <a:solidFill>
                  <a:srgbClr val="E4E8E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E4E8E8"/>
                </a:solidFill>
                <a:latin typeface="Calibri"/>
                <a:cs typeface="Calibri"/>
              </a:rPr>
              <a:t>komentar</a:t>
            </a:r>
            <a:r>
              <a:rPr sz="1200" spc="30" dirty="0">
                <a:solidFill>
                  <a:srgbClr val="E4E8E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E4E8E8"/>
                </a:solidFill>
                <a:latin typeface="Calibri"/>
                <a:cs typeface="Calibri"/>
              </a:rPr>
              <a:t>dan</a:t>
            </a:r>
            <a:r>
              <a:rPr sz="1200" spc="35" dirty="0">
                <a:solidFill>
                  <a:srgbClr val="E4E8E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E4E8E8"/>
                </a:solidFill>
                <a:latin typeface="Calibri"/>
                <a:cs typeface="Calibri"/>
              </a:rPr>
              <a:t>bagi</a:t>
            </a:r>
            <a:r>
              <a:rPr sz="1200" spc="25" dirty="0">
                <a:solidFill>
                  <a:srgbClr val="E4E8E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E4E8E8"/>
                </a:solidFill>
                <a:latin typeface="Calibri"/>
                <a:cs typeface="Calibri"/>
              </a:rPr>
              <a:t>di</a:t>
            </a:r>
            <a:r>
              <a:rPr sz="1200" spc="40" dirty="0">
                <a:solidFill>
                  <a:srgbClr val="E4E8E8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E4E8E8"/>
                </a:solidFill>
                <a:latin typeface="Calibri"/>
                <a:cs typeface="Calibri"/>
              </a:rPr>
              <a:t>post</a:t>
            </a:r>
            <a:endParaRPr sz="1200">
              <a:latin typeface="Calibri"/>
              <a:cs typeface="Calibri"/>
            </a:endParaRPr>
          </a:p>
          <a:p>
            <a:pPr marL="446405">
              <a:lnSpc>
                <a:spcPct val="100000"/>
              </a:lnSpc>
              <a:spcBef>
                <a:spcPts val="720"/>
              </a:spcBef>
            </a:pPr>
            <a:r>
              <a:rPr sz="1200" spc="-10" dirty="0">
                <a:solidFill>
                  <a:srgbClr val="E4E8E8"/>
                </a:solidFill>
                <a:latin typeface="Calibri"/>
                <a:cs typeface="Calibri"/>
              </a:rPr>
              <a:t>kampanye</a:t>
            </a:r>
            <a:r>
              <a:rPr sz="1200" spc="-30" dirty="0">
                <a:solidFill>
                  <a:srgbClr val="E4E8E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E4E8E8"/>
                </a:solidFill>
                <a:latin typeface="Calibri"/>
                <a:cs typeface="Calibri"/>
              </a:rPr>
              <a:t>yang</a:t>
            </a:r>
            <a:r>
              <a:rPr sz="1200" spc="-45" dirty="0">
                <a:solidFill>
                  <a:srgbClr val="E4E8E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E4E8E8"/>
                </a:solidFill>
                <a:latin typeface="Calibri"/>
                <a:cs typeface="Calibri"/>
              </a:rPr>
              <a:t>spesifik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54321" y="4023741"/>
            <a:ext cx="11823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Calibri"/>
                <a:cs typeface="Calibri"/>
              </a:rPr>
              <a:t>Taktik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dan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Evaluasi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54321" y="4385415"/>
            <a:ext cx="4053204" cy="848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50100"/>
              </a:lnSpc>
              <a:spcBef>
                <a:spcPts val="95"/>
              </a:spcBef>
            </a:pPr>
            <a:r>
              <a:rPr sz="1200" spc="-10" dirty="0">
                <a:latin typeface="Calibri"/>
                <a:cs typeface="Calibri"/>
              </a:rPr>
              <a:t>Banyak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tool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digital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dan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taktik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tersedia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setelah</a:t>
            </a:r>
            <a:r>
              <a:rPr sz="1200" spc="-5" dirty="0">
                <a:latin typeface="Calibri"/>
                <a:cs typeface="Calibri"/>
              </a:rPr>
              <a:t> mendefinisikan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tujuan</a:t>
            </a:r>
            <a:r>
              <a:rPr sz="1200" spc="-5" dirty="0">
                <a:latin typeface="Calibri"/>
                <a:cs typeface="Calibri"/>
              </a:rPr>
              <a:t> pemasaran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digital.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Setiap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taktik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mempunyai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kekuatan 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sendiri.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54321" y="5386527"/>
            <a:ext cx="405574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Seperti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contoh</a:t>
            </a:r>
            <a:r>
              <a:rPr sz="1200" spc="-5" dirty="0">
                <a:latin typeface="Calibri"/>
                <a:cs typeface="Calibri"/>
              </a:rPr>
              <a:t> mengakusisi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seorang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pelanggan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mungkin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cara 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terbaik adalah melalui iklan pencarian, </a:t>
            </a:r>
            <a:r>
              <a:rPr sz="1200" spc="-10" dirty="0">
                <a:latin typeface="Calibri"/>
                <a:cs typeface="Calibri"/>
              </a:rPr>
              <a:t>sementara </a:t>
            </a:r>
            <a:r>
              <a:rPr sz="1200" dirty="0">
                <a:latin typeface="Calibri"/>
                <a:cs typeface="Calibri"/>
              </a:rPr>
              <a:t>email </a:t>
            </a:r>
            <a:r>
              <a:rPr sz="1200" spc="-5" dirty="0">
                <a:latin typeface="Calibri"/>
                <a:cs typeface="Calibri"/>
              </a:rPr>
              <a:t>adalah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salah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satu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cara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efektif</a:t>
            </a:r>
            <a:r>
              <a:rPr sz="1200" spc="-5" dirty="0">
                <a:latin typeface="Calibri"/>
                <a:cs typeface="Calibri"/>
              </a:rPr>
              <a:t> terbaik</a:t>
            </a:r>
            <a:r>
              <a:rPr sz="1200" spc="26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untuk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menjual</a:t>
            </a:r>
            <a:r>
              <a:rPr sz="1200" spc="26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produk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kepada</a:t>
            </a:r>
            <a:endParaRPr sz="1200">
              <a:latin typeface="Calibri"/>
              <a:cs typeface="Calibri"/>
            </a:endParaRPr>
          </a:p>
          <a:p>
            <a:pPr marL="570865" algn="ctr">
              <a:lnSpc>
                <a:spcPts val="765"/>
              </a:lnSpc>
              <a:spcBef>
                <a:spcPts val="90"/>
              </a:spcBef>
            </a:pPr>
            <a:r>
              <a:rPr sz="75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19</a:t>
            </a:r>
            <a:endParaRPr sz="750">
              <a:latin typeface="Franklin Gothic Medium"/>
              <a:cs typeface="Franklin Gothic Medium"/>
            </a:endParaRPr>
          </a:p>
          <a:p>
            <a:pPr marL="12700" algn="just">
              <a:lnSpc>
                <a:spcPts val="1305"/>
              </a:lnSpc>
            </a:pPr>
            <a:r>
              <a:rPr sz="1200" spc="-5" dirty="0">
                <a:latin typeface="Calibri"/>
                <a:cs typeface="Calibri"/>
              </a:rPr>
              <a:t>pelanggan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yang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sudah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ada.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76800" y="1676400"/>
            <a:ext cx="4107179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16408"/>
            <a:ext cx="9130665" cy="1249680"/>
          </a:xfrm>
          <a:custGeom>
            <a:avLst/>
            <a:gdLst/>
            <a:ahLst/>
            <a:cxnLst/>
            <a:rect l="l" t="t" r="r" b="b"/>
            <a:pathLst>
              <a:path w="9130665" h="1249680">
                <a:moveTo>
                  <a:pt x="9130284" y="0"/>
                </a:moveTo>
                <a:lnTo>
                  <a:pt x="0" y="0"/>
                </a:lnTo>
                <a:lnTo>
                  <a:pt x="0" y="1249680"/>
                </a:lnTo>
                <a:lnTo>
                  <a:pt x="9130284" y="1249680"/>
                </a:lnTo>
                <a:lnTo>
                  <a:pt x="9130284" y="0"/>
                </a:lnTo>
                <a:close/>
              </a:path>
            </a:pathLst>
          </a:custGeom>
          <a:solidFill>
            <a:srgbClr val="92E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9347" y="627710"/>
            <a:ext cx="6489700" cy="76708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730"/>
              </a:spcBef>
            </a:pPr>
            <a:r>
              <a:rPr spc="85" dirty="0">
                <a:solidFill>
                  <a:srgbClr val="00ADEE"/>
                </a:solidFill>
              </a:rPr>
              <a:t>4</a:t>
            </a:r>
            <a:r>
              <a:rPr spc="-100" dirty="0">
                <a:solidFill>
                  <a:srgbClr val="00ADEE"/>
                </a:solidFill>
              </a:rPr>
              <a:t>.</a:t>
            </a:r>
            <a:r>
              <a:rPr spc="-80" dirty="0">
                <a:solidFill>
                  <a:srgbClr val="00ADEE"/>
                </a:solidFill>
              </a:rPr>
              <a:t> </a:t>
            </a:r>
            <a:r>
              <a:rPr spc="-175" dirty="0">
                <a:solidFill>
                  <a:srgbClr val="00ADEE"/>
                </a:solidFill>
              </a:rPr>
              <a:t>P</a:t>
            </a:r>
            <a:r>
              <a:rPr spc="-360" dirty="0">
                <a:solidFill>
                  <a:srgbClr val="00ADEE"/>
                </a:solidFill>
              </a:rPr>
              <a:t>O</a:t>
            </a:r>
            <a:r>
              <a:rPr spc="-175" dirty="0">
                <a:solidFill>
                  <a:srgbClr val="00ADEE"/>
                </a:solidFill>
              </a:rPr>
              <a:t>P</a:t>
            </a:r>
            <a:r>
              <a:rPr spc="-340" dirty="0">
                <a:solidFill>
                  <a:srgbClr val="00ADEE"/>
                </a:solidFill>
              </a:rPr>
              <a:t>U</a:t>
            </a:r>
            <a:r>
              <a:rPr spc="-280" dirty="0">
                <a:solidFill>
                  <a:srgbClr val="00ADEE"/>
                </a:solidFill>
              </a:rPr>
              <a:t>LAR</a:t>
            </a:r>
            <a:r>
              <a:rPr spc="-114" dirty="0">
                <a:solidFill>
                  <a:srgbClr val="00ADEE"/>
                </a:solidFill>
              </a:rPr>
              <a:t> </a:t>
            </a:r>
            <a:r>
              <a:rPr spc="-480" dirty="0">
                <a:solidFill>
                  <a:srgbClr val="00ADEE"/>
                </a:solidFill>
              </a:rPr>
              <a:t>T</a:t>
            </a:r>
            <a:r>
              <a:rPr spc="-315" dirty="0">
                <a:solidFill>
                  <a:srgbClr val="00ADEE"/>
                </a:solidFill>
              </a:rPr>
              <a:t>A</a:t>
            </a:r>
            <a:r>
              <a:rPr spc="-254" dirty="0">
                <a:solidFill>
                  <a:srgbClr val="00ADEE"/>
                </a:solidFill>
              </a:rPr>
              <a:t>K</a:t>
            </a:r>
            <a:r>
              <a:rPr spc="-340" dirty="0">
                <a:solidFill>
                  <a:srgbClr val="00ADEE"/>
                </a:solidFill>
              </a:rPr>
              <a:t>T</a:t>
            </a:r>
            <a:r>
              <a:rPr spc="-25" dirty="0">
                <a:solidFill>
                  <a:srgbClr val="00ADEE"/>
                </a:solidFill>
              </a:rPr>
              <a:t>I</a:t>
            </a:r>
            <a:r>
              <a:rPr spc="-295" dirty="0">
                <a:solidFill>
                  <a:srgbClr val="00ADEE"/>
                </a:solidFill>
              </a:rPr>
              <a:t>K</a:t>
            </a:r>
            <a:r>
              <a:rPr spc="-120" dirty="0">
                <a:solidFill>
                  <a:srgbClr val="00ADEE"/>
                </a:solidFill>
              </a:rPr>
              <a:t> </a:t>
            </a:r>
            <a:r>
              <a:rPr spc="-250" dirty="0">
                <a:solidFill>
                  <a:srgbClr val="00ADEE"/>
                </a:solidFill>
              </a:rPr>
              <a:t>S</a:t>
            </a:r>
            <a:r>
              <a:rPr spc="-340" dirty="0">
                <a:solidFill>
                  <a:srgbClr val="00ADEE"/>
                </a:solidFill>
              </a:rPr>
              <a:t>T</a:t>
            </a:r>
            <a:r>
              <a:rPr spc="-204" dirty="0">
                <a:solidFill>
                  <a:srgbClr val="00ADEE"/>
                </a:solidFill>
              </a:rPr>
              <a:t>R</a:t>
            </a:r>
            <a:r>
              <a:rPr spc="-470" dirty="0">
                <a:solidFill>
                  <a:srgbClr val="00ADEE"/>
                </a:solidFill>
              </a:rPr>
              <a:t>A</a:t>
            </a:r>
            <a:r>
              <a:rPr spc="-335" dirty="0">
                <a:solidFill>
                  <a:srgbClr val="00ADEE"/>
                </a:solidFill>
              </a:rPr>
              <a:t>TE</a:t>
            </a:r>
            <a:r>
              <a:rPr spc="-405" dirty="0">
                <a:solidFill>
                  <a:srgbClr val="00ADEE"/>
                </a:solidFill>
              </a:rPr>
              <a:t>G</a:t>
            </a:r>
            <a:r>
              <a:rPr spc="-30" dirty="0">
                <a:solidFill>
                  <a:srgbClr val="00ADEE"/>
                </a:solidFill>
              </a:rPr>
              <a:t>I</a:t>
            </a:r>
            <a:r>
              <a:rPr spc="-105" dirty="0">
                <a:solidFill>
                  <a:srgbClr val="00ADEE"/>
                </a:solidFill>
              </a:rPr>
              <a:t> </a:t>
            </a:r>
            <a:r>
              <a:rPr spc="-175" dirty="0">
                <a:solidFill>
                  <a:srgbClr val="00ADEE"/>
                </a:solidFill>
              </a:rPr>
              <a:t>P</a:t>
            </a:r>
            <a:r>
              <a:rPr spc="-345" dirty="0">
                <a:solidFill>
                  <a:srgbClr val="00ADEE"/>
                </a:solidFill>
              </a:rPr>
              <a:t>E</a:t>
            </a:r>
            <a:r>
              <a:rPr spc="-235" dirty="0">
                <a:solidFill>
                  <a:srgbClr val="00ADEE"/>
                </a:solidFill>
              </a:rPr>
              <a:t>MA</a:t>
            </a:r>
            <a:r>
              <a:rPr spc="-210" dirty="0">
                <a:solidFill>
                  <a:srgbClr val="00ADEE"/>
                </a:solidFill>
              </a:rPr>
              <a:t>S</a:t>
            </a:r>
            <a:r>
              <a:rPr spc="-215" dirty="0">
                <a:solidFill>
                  <a:srgbClr val="00ADEE"/>
                </a:solidFill>
              </a:rPr>
              <a:t>ARAN  </a:t>
            </a:r>
            <a:r>
              <a:rPr spc="-240" dirty="0">
                <a:solidFill>
                  <a:srgbClr val="00ADEE"/>
                </a:solidFill>
              </a:rPr>
              <a:t>DIGITAL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43840"/>
            <a:ext cx="1187196" cy="122224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111238" y="6240871"/>
            <a:ext cx="113030" cy="109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44"/>
              </a:lnSpc>
            </a:pPr>
            <a:r>
              <a:rPr sz="75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20</a:t>
            </a:r>
            <a:endParaRPr sz="750">
              <a:latin typeface="Franklin Gothic Medium"/>
              <a:cs typeface="Franklin Gothic Medium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91033" y="1720595"/>
          <a:ext cx="7856220" cy="4983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28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8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483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b="1" spc="-1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TAKTIK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DE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b="1" spc="-1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KELUARAN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83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b="1" spc="-125" dirty="0">
                          <a:latin typeface="Arial"/>
                          <a:cs typeface="Arial"/>
                        </a:rPr>
                        <a:t>SEO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2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RETENSI</a:t>
                      </a:r>
                      <a:r>
                        <a:rPr sz="1100" spc="-2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PELANGGAN</a:t>
                      </a:r>
                      <a:r>
                        <a:rPr sz="1100" spc="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DAN</a:t>
                      </a:r>
                      <a:r>
                        <a:rPr sz="1100" spc="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AKUISISI</a:t>
                      </a:r>
                      <a:endParaRPr sz="11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CD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5480">
                <a:tc>
                  <a:txBody>
                    <a:bodyPr/>
                    <a:lstStyle/>
                    <a:p>
                      <a:pPr marL="91440" marR="28575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Praktek</a:t>
                      </a:r>
                      <a:r>
                        <a:rPr sz="1100" spc="-4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mengoptimalkan</a:t>
                      </a:r>
                      <a:r>
                        <a:rPr sz="1100" spc="-1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situs</a:t>
                      </a:r>
                      <a:r>
                        <a:rPr sz="1100" spc="-3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untuk</a:t>
                      </a:r>
                      <a:r>
                        <a:rPr sz="1100" spc="-4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peringkat</a:t>
                      </a:r>
                      <a:r>
                        <a:rPr sz="1100" spc="-4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lebih</a:t>
                      </a:r>
                      <a:r>
                        <a:rPr sz="1100" spc="-3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tinggi </a:t>
                      </a:r>
                      <a:r>
                        <a:rPr sz="1100" spc="-26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pada</a:t>
                      </a:r>
                      <a:r>
                        <a:rPr sz="1100" spc="-2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pencarian</a:t>
                      </a:r>
                      <a:endParaRPr sz="1100">
                        <a:latin typeface="Franklin Gothic Medium"/>
                        <a:cs typeface="Franklin Gothic Medium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mesin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halaman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hasil</a:t>
                      </a:r>
                      <a:r>
                        <a:rPr sz="1100" spc="-1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untuk</a:t>
                      </a:r>
                      <a:r>
                        <a:rPr sz="1100" spc="-3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relevan</a:t>
                      </a:r>
                      <a:endParaRPr sz="1100">
                        <a:latin typeface="Franklin Gothic Medium"/>
                        <a:cs typeface="Franklin Gothic Medium"/>
                      </a:endParaRPr>
                    </a:p>
                    <a:p>
                      <a:pPr marL="91440" marR="895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istilah pencarian. SEO melibatkan menciptakan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relevan, segar </a:t>
                      </a:r>
                      <a:r>
                        <a:rPr sz="1100" spc="-26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dan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user-friendly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konten yang indeks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mesin pencari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dan </a:t>
                      </a:r>
                      <a:r>
                        <a:rPr sz="1100" spc="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melayani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ketika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orang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memasukkan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istilah pencarian yang </a:t>
                      </a:r>
                      <a:r>
                        <a:rPr sz="1100" spc="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relevan</a:t>
                      </a:r>
                      <a:r>
                        <a:rPr sz="1100" spc="-2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dengan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produk</a:t>
                      </a:r>
                      <a:r>
                        <a:rPr sz="1100" spc="-3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atau</a:t>
                      </a:r>
                      <a:r>
                        <a:rPr sz="1100" spc="-2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jasa.</a:t>
                      </a:r>
                      <a:endParaRPr sz="11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87020" algn="just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SEO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memiliki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peran penting untuk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bermain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dalam akuisisi, </a:t>
                      </a:r>
                      <a:r>
                        <a:rPr sz="1100" spc="-26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karena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memastikan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menawarkan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organisasi akan muncul </a:t>
                      </a:r>
                      <a:r>
                        <a:rPr sz="1100" spc="-26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dalam</a:t>
                      </a:r>
                      <a:r>
                        <a:rPr sz="1100" spc="-1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pencarian</a:t>
                      </a:r>
                      <a:endParaRPr sz="1100">
                        <a:latin typeface="Franklin Gothic Medium"/>
                        <a:cs typeface="Franklin Gothic Medium"/>
                      </a:endParaRPr>
                    </a:p>
                    <a:p>
                      <a:pPr marL="92075" marR="6813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hasil,</a:t>
                      </a:r>
                      <a:r>
                        <a:rPr sz="1100" spc="-2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memungkinkan</a:t>
                      </a:r>
                      <a:r>
                        <a:rPr sz="1100" spc="-2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untuk</a:t>
                      </a:r>
                      <a:r>
                        <a:rPr sz="1100" spc="-4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menjangkau</a:t>
                      </a:r>
                      <a:r>
                        <a:rPr sz="1100" spc="-2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pelanggan </a:t>
                      </a:r>
                      <a:r>
                        <a:rPr sz="1100" spc="-26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potensial.</a:t>
                      </a:r>
                      <a:r>
                        <a:rPr sz="1100" spc="-4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Sebuah</a:t>
                      </a:r>
                      <a:r>
                        <a:rPr sz="1100" spc="-3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tempat</a:t>
                      </a:r>
                      <a:endParaRPr sz="1100">
                        <a:latin typeface="Franklin Gothic Medium"/>
                        <a:cs typeface="Franklin Gothic Medium"/>
                      </a:endParaRPr>
                    </a:p>
                    <a:p>
                      <a:pPr marL="92075" marR="10541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yang</a:t>
                      </a:r>
                      <a:r>
                        <a:rPr sz="1100" spc="-1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dioptimalkan</a:t>
                      </a:r>
                      <a:r>
                        <a:rPr sz="1100" spc="-3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untuk</a:t>
                      </a:r>
                      <a:r>
                        <a:rPr sz="1100" spc="-4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mesin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 pencari</a:t>
                      </a:r>
                      <a:r>
                        <a:rPr sz="1100" spc="-2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juga</a:t>
                      </a:r>
                      <a:r>
                        <a:rPr sz="1100" spc="-2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merupakan</a:t>
                      </a:r>
                      <a:r>
                        <a:rPr sz="1100" spc="-3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situs </a:t>
                      </a:r>
                      <a:r>
                        <a:rPr sz="1100" spc="-26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yang</a:t>
                      </a:r>
                      <a:r>
                        <a:rPr sz="1100" spc="4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jelas,</a:t>
                      </a:r>
                      <a:r>
                        <a:rPr sz="1100" spc="5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relevan</a:t>
                      </a:r>
                      <a:r>
                        <a:rPr sz="1100" spc="3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dan</a:t>
                      </a:r>
                      <a:r>
                        <a:rPr sz="1100" spc="3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dirancang</a:t>
                      </a:r>
                      <a:r>
                        <a:rPr sz="1100" spc="3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dengan</a:t>
                      </a:r>
                      <a:r>
                        <a:rPr sz="1100" spc="2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baik.</a:t>
                      </a:r>
                      <a:r>
                        <a:rPr sz="1100" spc="3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Unsur-unsur </a:t>
                      </a:r>
                      <a:r>
                        <a:rPr sz="1100" spc="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ini memastikan</a:t>
                      </a:r>
                      <a:endParaRPr sz="1100">
                        <a:latin typeface="Franklin Gothic Medium"/>
                        <a:cs typeface="Franklin Gothic Medium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pengalaman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pengguna</a:t>
                      </a:r>
                      <a:r>
                        <a:rPr sz="1100" spc="-3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yang</a:t>
                      </a:r>
                      <a:r>
                        <a:rPr sz="1100" spc="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luar</a:t>
                      </a:r>
                      <a:r>
                        <a:rPr sz="1100" spc="-1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biasa,</a:t>
                      </a:r>
                      <a:r>
                        <a:rPr sz="1100" spc="-2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yang</a:t>
                      </a:r>
                      <a:r>
                        <a:rPr sz="1100" spc="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berarti</a:t>
                      </a:r>
                      <a:r>
                        <a:rPr sz="1100" spc="-3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bahwa</a:t>
                      </a:r>
                      <a:endParaRPr sz="1100">
                        <a:latin typeface="Franklin Gothic Medium"/>
                        <a:cs typeface="Franklin Gothic Medium"/>
                      </a:endParaRPr>
                    </a:p>
                    <a:p>
                      <a:pPr marL="92075" marR="252412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SEO</a:t>
                      </a:r>
                      <a:r>
                        <a:rPr sz="1100" spc="-5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juga</a:t>
                      </a:r>
                      <a:r>
                        <a:rPr sz="1100" spc="-4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memainkan </a:t>
                      </a:r>
                      <a:r>
                        <a:rPr sz="1100" spc="-26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peran</a:t>
                      </a:r>
                      <a:r>
                        <a:rPr sz="1100" spc="-3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dalam</a:t>
                      </a:r>
                      <a:r>
                        <a:rPr sz="1100" spc="-2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retensi.</a:t>
                      </a:r>
                      <a:endParaRPr sz="11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CD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83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100" b="1" spc="1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b="1" spc="5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1100" b="1" spc="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5" dirty="0">
                          <a:latin typeface="Arial"/>
                          <a:cs typeface="Arial"/>
                        </a:rPr>
                        <a:t>PE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NC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b="1" spc="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2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PENJUALAN,</a:t>
                      </a:r>
                      <a:r>
                        <a:rPr sz="1100" spc="-1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RETENSI</a:t>
                      </a:r>
                      <a:r>
                        <a:rPr sz="1100" spc="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PELANGGAN</a:t>
                      </a:r>
                      <a:r>
                        <a:rPr sz="1100" spc="1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DAN</a:t>
                      </a:r>
                      <a:r>
                        <a:rPr sz="1100" spc="1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AKUISISI</a:t>
                      </a:r>
                      <a:endParaRPr sz="11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CD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3158">
                <a:tc>
                  <a:txBody>
                    <a:bodyPr/>
                    <a:lstStyle/>
                    <a:p>
                      <a:pPr marL="91440" marR="8255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Pengiklan</a:t>
                      </a:r>
                      <a:r>
                        <a:rPr sz="1100" spc="8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hanya</a:t>
                      </a:r>
                      <a:r>
                        <a:rPr sz="1100" spc="8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membayar</a:t>
                      </a:r>
                      <a:r>
                        <a:rPr sz="1100" spc="9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ketika</a:t>
                      </a:r>
                      <a:r>
                        <a:rPr sz="1100" spc="7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seseorang</a:t>
                      </a:r>
                      <a:r>
                        <a:rPr sz="1100" spc="8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mengklik</a:t>
                      </a:r>
                      <a:r>
                        <a:rPr sz="1100" spc="8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iklan </a:t>
                      </a:r>
                      <a:r>
                        <a:rPr sz="1100" spc="-26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mereka.</a:t>
                      </a:r>
                      <a:r>
                        <a:rPr sz="1100" spc="-1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Iklan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muncul</a:t>
                      </a:r>
                      <a:r>
                        <a:rPr sz="1100" spc="-2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di</a:t>
                      </a:r>
                      <a:r>
                        <a:rPr sz="1100" spc="-1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mesin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pencari</a:t>
                      </a:r>
                      <a:r>
                        <a:rPr sz="1100" spc="-2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halaman</a:t>
                      </a:r>
                      <a:r>
                        <a:rPr sz="1100" spc="1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hasil.</a:t>
                      </a:r>
                      <a:endParaRPr sz="11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8862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Keindahan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iklan pencarian adalah bahwa itu adalah kata </a:t>
                      </a:r>
                      <a:r>
                        <a:rPr sz="1100" spc="-26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kunci</a:t>
                      </a:r>
                      <a:endParaRPr sz="1100">
                        <a:latin typeface="Franklin Gothic Medium"/>
                        <a:cs typeface="Franklin Gothic Medium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berdasarkan.</a:t>
                      </a:r>
                      <a:r>
                        <a:rPr sz="1100" spc="-4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Ini</a:t>
                      </a:r>
                      <a:r>
                        <a:rPr sz="1100" spc="-2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berarti</a:t>
                      </a:r>
                      <a:r>
                        <a:rPr sz="1100" spc="-4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iklan</a:t>
                      </a:r>
                      <a:r>
                        <a:rPr sz="1100" spc="-1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akan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muncul</a:t>
                      </a:r>
                      <a:r>
                        <a:rPr sz="1100" spc="-2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dalam</a:t>
                      </a:r>
                      <a:endParaRPr sz="1100">
                        <a:latin typeface="Franklin Gothic Medium"/>
                        <a:cs typeface="Franklin Gothic Medium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menanggapi</a:t>
                      </a:r>
                      <a:endParaRPr sz="1100">
                        <a:latin typeface="Franklin Gothic Medium"/>
                        <a:cs typeface="Franklin Gothic Medium"/>
                      </a:endParaRPr>
                    </a:p>
                    <a:p>
                      <a:pPr marL="92075" marR="4222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istilah pencarian yang dimasukkan oleh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konsumen.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Oleh </a:t>
                      </a:r>
                      <a:r>
                        <a:rPr sz="1100" spc="-26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karena</a:t>
                      </a:r>
                      <a:r>
                        <a:rPr sz="1100" spc="-1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itu</a:t>
                      </a:r>
                      <a:r>
                        <a:rPr sz="1100" spc="-2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memainkan</a:t>
                      </a:r>
                      <a:endParaRPr sz="1100">
                        <a:latin typeface="Franklin Gothic Medium"/>
                        <a:cs typeface="Franklin Gothic Medium"/>
                      </a:endParaRPr>
                    </a:p>
                    <a:p>
                      <a:pPr marL="92075" marR="75247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peran dalam penjualan, akuisisi dan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retensi. Hal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ini </a:t>
                      </a:r>
                      <a:r>
                        <a:rPr sz="1100" spc="-26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memungkinkan</a:t>
                      </a:r>
                      <a:endParaRPr sz="1100">
                        <a:latin typeface="Franklin Gothic Medium"/>
                        <a:cs typeface="Franklin Gothic Medium"/>
                      </a:endParaRPr>
                    </a:p>
                    <a:p>
                      <a:pPr marL="92075" marR="18351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pengiklan untuk menjangkau orang-orang yang sudah di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beli </a:t>
                      </a:r>
                      <a:r>
                        <a:rPr sz="1100" spc="-26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siklus atau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mengekspresikan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minat pada apa yang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mereka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 tawarkan.</a:t>
                      </a:r>
                      <a:endParaRPr sz="11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CD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16408"/>
            <a:ext cx="9130665" cy="1249680"/>
          </a:xfrm>
          <a:custGeom>
            <a:avLst/>
            <a:gdLst/>
            <a:ahLst/>
            <a:cxnLst/>
            <a:rect l="l" t="t" r="r" b="b"/>
            <a:pathLst>
              <a:path w="9130665" h="1249680">
                <a:moveTo>
                  <a:pt x="9130284" y="0"/>
                </a:moveTo>
                <a:lnTo>
                  <a:pt x="0" y="0"/>
                </a:lnTo>
                <a:lnTo>
                  <a:pt x="0" y="1249680"/>
                </a:lnTo>
                <a:lnTo>
                  <a:pt x="9130284" y="1249680"/>
                </a:lnTo>
                <a:lnTo>
                  <a:pt x="9130284" y="0"/>
                </a:lnTo>
                <a:close/>
              </a:path>
            </a:pathLst>
          </a:custGeom>
          <a:solidFill>
            <a:srgbClr val="92E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9347" y="627710"/>
            <a:ext cx="6489065" cy="76708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730"/>
              </a:spcBef>
            </a:pPr>
            <a:r>
              <a:rPr spc="85" dirty="0">
                <a:solidFill>
                  <a:srgbClr val="00ADEE"/>
                </a:solidFill>
              </a:rPr>
              <a:t>4</a:t>
            </a:r>
            <a:r>
              <a:rPr spc="-100" dirty="0">
                <a:solidFill>
                  <a:srgbClr val="00ADEE"/>
                </a:solidFill>
              </a:rPr>
              <a:t>.</a:t>
            </a:r>
            <a:r>
              <a:rPr spc="-85" dirty="0">
                <a:solidFill>
                  <a:srgbClr val="00ADEE"/>
                </a:solidFill>
              </a:rPr>
              <a:t> </a:t>
            </a:r>
            <a:r>
              <a:rPr spc="-175" dirty="0">
                <a:solidFill>
                  <a:srgbClr val="00ADEE"/>
                </a:solidFill>
              </a:rPr>
              <a:t>P</a:t>
            </a:r>
            <a:r>
              <a:rPr spc="-360" dirty="0">
                <a:solidFill>
                  <a:srgbClr val="00ADEE"/>
                </a:solidFill>
              </a:rPr>
              <a:t>O</a:t>
            </a:r>
            <a:r>
              <a:rPr spc="-175" dirty="0">
                <a:solidFill>
                  <a:srgbClr val="00ADEE"/>
                </a:solidFill>
              </a:rPr>
              <a:t>P</a:t>
            </a:r>
            <a:r>
              <a:rPr spc="-340" dirty="0">
                <a:solidFill>
                  <a:srgbClr val="00ADEE"/>
                </a:solidFill>
              </a:rPr>
              <a:t>U</a:t>
            </a:r>
            <a:r>
              <a:rPr spc="-280" dirty="0">
                <a:solidFill>
                  <a:srgbClr val="00ADEE"/>
                </a:solidFill>
              </a:rPr>
              <a:t>LAR</a:t>
            </a:r>
            <a:r>
              <a:rPr spc="-114" dirty="0">
                <a:solidFill>
                  <a:srgbClr val="00ADEE"/>
                </a:solidFill>
              </a:rPr>
              <a:t> </a:t>
            </a:r>
            <a:r>
              <a:rPr spc="-480" dirty="0">
                <a:solidFill>
                  <a:srgbClr val="00ADEE"/>
                </a:solidFill>
              </a:rPr>
              <a:t>T</a:t>
            </a:r>
            <a:r>
              <a:rPr spc="-315" dirty="0">
                <a:solidFill>
                  <a:srgbClr val="00ADEE"/>
                </a:solidFill>
              </a:rPr>
              <a:t>A</a:t>
            </a:r>
            <a:r>
              <a:rPr spc="-254" dirty="0">
                <a:solidFill>
                  <a:srgbClr val="00ADEE"/>
                </a:solidFill>
              </a:rPr>
              <a:t>K</a:t>
            </a:r>
            <a:r>
              <a:rPr spc="-340" dirty="0">
                <a:solidFill>
                  <a:srgbClr val="00ADEE"/>
                </a:solidFill>
              </a:rPr>
              <a:t>T</a:t>
            </a:r>
            <a:r>
              <a:rPr spc="-25" dirty="0">
                <a:solidFill>
                  <a:srgbClr val="00ADEE"/>
                </a:solidFill>
              </a:rPr>
              <a:t>I</a:t>
            </a:r>
            <a:r>
              <a:rPr spc="-295" dirty="0">
                <a:solidFill>
                  <a:srgbClr val="00ADEE"/>
                </a:solidFill>
              </a:rPr>
              <a:t>K</a:t>
            </a:r>
            <a:r>
              <a:rPr spc="-120" dirty="0">
                <a:solidFill>
                  <a:srgbClr val="00ADEE"/>
                </a:solidFill>
              </a:rPr>
              <a:t> </a:t>
            </a:r>
            <a:r>
              <a:rPr spc="-250" dirty="0">
                <a:solidFill>
                  <a:srgbClr val="00ADEE"/>
                </a:solidFill>
              </a:rPr>
              <a:t>S</a:t>
            </a:r>
            <a:r>
              <a:rPr spc="-340" dirty="0">
                <a:solidFill>
                  <a:srgbClr val="00ADEE"/>
                </a:solidFill>
              </a:rPr>
              <a:t>T</a:t>
            </a:r>
            <a:r>
              <a:rPr spc="-204" dirty="0">
                <a:solidFill>
                  <a:srgbClr val="00ADEE"/>
                </a:solidFill>
              </a:rPr>
              <a:t>R</a:t>
            </a:r>
            <a:r>
              <a:rPr spc="-470" dirty="0">
                <a:solidFill>
                  <a:srgbClr val="00ADEE"/>
                </a:solidFill>
              </a:rPr>
              <a:t>A</a:t>
            </a:r>
            <a:r>
              <a:rPr spc="-335" dirty="0">
                <a:solidFill>
                  <a:srgbClr val="00ADEE"/>
                </a:solidFill>
              </a:rPr>
              <a:t>TE</a:t>
            </a:r>
            <a:r>
              <a:rPr spc="-405" dirty="0">
                <a:solidFill>
                  <a:srgbClr val="00ADEE"/>
                </a:solidFill>
              </a:rPr>
              <a:t>G</a:t>
            </a:r>
            <a:r>
              <a:rPr spc="-30" dirty="0">
                <a:solidFill>
                  <a:srgbClr val="00ADEE"/>
                </a:solidFill>
              </a:rPr>
              <a:t>I</a:t>
            </a:r>
            <a:r>
              <a:rPr spc="-105" dirty="0">
                <a:solidFill>
                  <a:srgbClr val="00ADEE"/>
                </a:solidFill>
              </a:rPr>
              <a:t> </a:t>
            </a:r>
            <a:r>
              <a:rPr spc="-175" dirty="0">
                <a:solidFill>
                  <a:srgbClr val="00ADEE"/>
                </a:solidFill>
              </a:rPr>
              <a:t>P</a:t>
            </a:r>
            <a:r>
              <a:rPr spc="-345" dirty="0">
                <a:solidFill>
                  <a:srgbClr val="00ADEE"/>
                </a:solidFill>
              </a:rPr>
              <a:t>E</a:t>
            </a:r>
            <a:r>
              <a:rPr spc="-235" dirty="0">
                <a:solidFill>
                  <a:srgbClr val="00ADEE"/>
                </a:solidFill>
              </a:rPr>
              <a:t>MA</a:t>
            </a:r>
            <a:r>
              <a:rPr spc="-210" dirty="0">
                <a:solidFill>
                  <a:srgbClr val="00ADEE"/>
                </a:solidFill>
              </a:rPr>
              <a:t>S</a:t>
            </a:r>
            <a:r>
              <a:rPr spc="-215" dirty="0">
                <a:solidFill>
                  <a:srgbClr val="00ADEE"/>
                </a:solidFill>
              </a:rPr>
              <a:t>ARAN  </a:t>
            </a:r>
            <a:r>
              <a:rPr spc="-240" dirty="0">
                <a:solidFill>
                  <a:srgbClr val="00ADEE"/>
                </a:solidFill>
              </a:rPr>
              <a:t>DIGITAL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43840"/>
            <a:ext cx="1187196" cy="1222247"/>
          </a:xfrm>
          <a:prstGeom prst="rect">
            <a:avLst/>
          </a:prstGeom>
        </p:spPr>
      </p:pic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91033" y="1720595"/>
          <a:ext cx="7856220" cy="42318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70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90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b="1" spc="-1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TAKTIK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DE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b="1" spc="-1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KELUARAN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0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b="1" spc="1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b="1" spc="5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1100" b="1" spc="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b="1" spc="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b="1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NE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2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MEREK</a:t>
                      </a:r>
                      <a:r>
                        <a:rPr sz="1100" spc="-3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DAN</a:t>
                      </a:r>
                      <a:r>
                        <a:rPr sz="1100" spc="-1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AKUISISI</a:t>
                      </a:r>
                      <a:endParaRPr sz="11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CD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4920">
                <a:tc>
                  <a:txBody>
                    <a:bodyPr/>
                    <a:lstStyle/>
                    <a:p>
                      <a:pPr marL="91440" marR="82550" algn="just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iklan</a:t>
                      </a:r>
                      <a:r>
                        <a:rPr sz="1100" spc="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online</a:t>
                      </a:r>
                      <a:r>
                        <a:rPr sz="1100" spc="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meliputi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 periklanan</a:t>
                      </a:r>
                      <a:r>
                        <a:rPr sz="1100" spc="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di</a:t>
                      </a:r>
                      <a:r>
                        <a:rPr sz="1100" spc="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semua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bidang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Internet</a:t>
                      </a:r>
                      <a:r>
                        <a:rPr sz="1100" spc="26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- </a:t>
                      </a:r>
                      <a:r>
                        <a:rPr sz="1100" spc="-26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iklan di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email,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iklan di jaringan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sosial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dan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perangkat mobile,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 dan</a:t>
                      </a:r>
                      <a:r>
                        <a:rPr sz="1100" spc="-1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tampilan</a:t>
                      </a:r>
                      <a:r>
                        <a:rPr sz="1100" spc="-1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iklan</a:t>
                      </a:r>
                      <a:r>
                        <a:rPr sz="1100" spc="1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di</a:t>
                      </a:r>
                      <a:r>
                        <a:rPr sz="1100" spc="-2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website</a:t>
                      </a:r>
                      <a:r>
                        <a:rPr sz="1100" spc="-3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normal.</a:t>
                      </a:r>
                      <a:endParaRPr sz="11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81280" algn="just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Tujuan utama dari iklan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display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adalah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untuk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meningkatkan </a:t>
                      </a:r>
                      <a:r>
                        <a:rPr sz="1100" spc="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brand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Kesadaran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 online.</a:t>
                      </a:r>
                      <a:r>
                        <a:rPr sz="1100" spc="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Hal</a:t>
                      </a:r>
                      <a:r>
                        <a:rPr sz="1100" spc="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ini</a:t>
                      </a:r>
                      <a:r>
                        <a:rPr sz="1100" spc="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juga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dapat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menjadi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lebih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interaktif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 dan</a:t>
                      </a:r>
                      <a:r>
                        <a:rPr sz="1100" spc="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karena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10" dirty="0">
                          <a:latin typeface="Franklin Gothic Medium"/>
                          <a:cs typeface="Franklin Gothic Medium"/>
                        </a:rPr>
                        <a:t>itu</a:t>
                      </a:r>
                      <a:r>
                        <a:rPr sz="1100" spc="26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kurang</a:t>
                      </a:r>
                      <a:r>
                        <a:rPr sz="1100" spc="27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mengganggu</a:t>
                      </a:r>
                      <a:r>
                        <a:rPr sz="1100" spc="27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daripada </a:t>
                      </a:r>
                      <a:r>
                        <a:rPr sz="1100" spc="-26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online</a:t>
                      </a:r>
                      <a:r>
                        <a:rPr sz="1100" spc="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tradisional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atau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statis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 periklanan,</a:t>
                      </a:r>
                      <a:r>
                        <a:rPr sz="1100" spc="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pengguna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 dapat </a:t>
                      </a:r>
                      <a:r>
                        <a:rPr sz="1100" spc="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memilih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untuk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terlibat dengan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iklan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atau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tidak.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iklan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online </a:t>
                      </a:r>
                      <a:r>
                        <a:rPr sz="1100" spc="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dapat ditargetkan untuk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fisik lokasi, bidang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studi, perilaku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 pengguna</a:t>
                      </a:r>
                      <a:r>
                        <a:rPr sz="1100" spc="-2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terakhir,</a:t>
                      </a:r>
                      <a:r>
                        <a:rPr sz="1100" spc="-3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dan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masih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banyak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lebih.</a:t>
                      </a:r>
                      <a:endParaRPr sz="11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CD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b="1" spc="1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100" b="1" spc="1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LI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AS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b="1" spc="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2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PENJUALAN</a:t>
                      </a:r>
                      <a:r>
                        <a:rPr sz="1100" spc="-2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DAN</a:t>
                      </a:r>
                      <a:r>
                        <a:rPr sz="1100" spc="-1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MEREK</a:t>
                      </a:r>
                      <a:endParaRPr sz="11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CD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9639">
                <a:tc>
                  <a:txBody>
                    <a:bodyPr/>
                    <a:lstStyle/>
                    <a:p>
                      <a:pPr marL="91440" marR="83185" algn="just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Afiliasi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pemasaran adalah suatu sistem penghargaan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dimana </a:t>
                      </a:r>
                      <a:r>
                        <a:rPr sz="1100" spc="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referer diberikan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 'biaya finder'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untuk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setiap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referral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mereka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 memberikan.</a:t>
                      </a:r>
                      <a:endParaRPr sz="11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81915" algn="just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afiliasi</a:t>
                      </a:r>
                      <a:r>
                        <a:rPr sz="1100" spc="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pemasaran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 online</a:t>
                      </a:r>
                      <a:r>
                        <a:rPr sz="1100" spc="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banyak</a:t>
                      </a:r>
                      <a:r>
                        <a:rPr sz="1100" spc="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digunakan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 untuk </a:t>
                      </a:r>
                      <a:r>
                        <a:rPr sz="1100" spc="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mempromosikan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situs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eCommerce,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dengan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referer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yang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 dihargai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untuk setiap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pengunjung, pelanggan atau pelanggan </a:t>
                      </a:r>
                      <a:r>
                        <a:rPr sz="1100" spc="-26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yang</a:t>
                      </a:r>
                      <a:r>
                        <a:rPr sz="1100" spc="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disediakan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melalui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 usaha</a:t>
                      </a:r>
                      <a:r>
                        <a:rPr sz="1100" spc="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mereka.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 Ini</a:t>
                      </a:r>
                      <a:r>
                        <a:rPr sz="1100" spc="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adalah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taktik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 berguna</a:t>
                      </a:r>
                      <a:r>
                        <a:rPr sz="1100" spc="-3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untuk</a:t>
                      </a:r>
                      <a:r>
                        <a:rPr sz="1100" spc="-3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merek</a:t>
                      </a:r>
                      <a:r>
                        <a:rPr sz="1100" spc="-1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bangunan</a:t>
                      </a:r>
                      <a:r>
                        <a:rPr sz="1100" spc="-1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dan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akuisisi.</a:t>
                      </a:r>
                      <a:endParaRPr sz="11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CD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45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100" b="1" spc="5" dirty="0">
                          <a:latin typeface="Arial"/>
                          <a:cs typeface="Arial"/>
                        </a:rPr>
                        <a:t>PE</a:t>
                      </a:r>
                      <a:r>
                        <a:rPr sz="1100" b="1" spc="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AS</a:t>
                      </a:r>
                      <a:r>
                        <a:rPr sz="1100" b="1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1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100" b="1" spc="1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b="1" spc="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2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MEREK,</a:t>
                      </a:r>
                      <a:r>
                        <a:rPr sz="1100" spc="-1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RETENSI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PELANGGAN</a:t>
                      </a:r>
                      <a:r>
                        <a:rPr sz="1100" spc="1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DAN PEMBUATAN</a:t>
                      </a:r>
                      <a:r>
                        <a:rPr sz="1100" spc="-1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NILAI</a:t>
                      </a:r>
                      <a:endParaRPr sz="11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CD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29640">
                <a:tc>
                  <a:txBody>
                    <a:bodyPr/>
                    <a:lstStyle/>
                    <a:p>
                      <a:pPr marL="91440" marR="83185" algn="just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Video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pemasaran melibatkan menciptakan konten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video.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Bisa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berupa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iklan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video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langsung,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atau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hal yang berharga,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berguna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 bagi</a:t>
                      </a:r>
                      <a:r>
                        <a:rPr sz="1100" spc="-1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konten</a:t>
                      </a:r>
                      <a:r>
                        <a:rPr sz="1100" spc="-1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pemasaran.</a:t>
                      </a:r>
                      <a:endParaRPr sz="11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10489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Karena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sangat interaktif dan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menarik, pemasaran video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 adalah sangat baik untuk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menangkap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dan mempertahankan </a:t>
                      </a:r>
                      <a:r>
                        <a:rPr sz="1100" spc="-26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perhatian pelanggan. Dilakukan dengan benar,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memberikan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 nilai nyata - dalam bentuk informasi, hiburan atau inspirasi - </a:t>
                      </a:r>
                      <a:r>
                        <a:rPr sz="1100" spc="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dan</a:t>
                      </a:r>
                      <a:r>
                        <a:rPr sz="1100" spc="-1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meningkatkan</a:t>
                      </a:r>
                      <a:r>
                        <a:rPr sz="1100" spc="-1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suatu</a:t>
                      </a:r>
                      <a:r>
                        <a:rPr sz="1100" spc="-3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citra</a:t>
                      </a:r>
                      <a:r>
                        <a:rPr sz="1100" spc="-2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merek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di</a:t>
                      </a:r>
                      <a:r>
                        <a:rPr sz="1100" spc="-2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mata</a:t>
                      </a:r>
                      <a:r>
                        <a:rPr sz="1100" spc="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publiK.</a:t>
                      </a:r>
                      <a:endParaRPr sz="11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CD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22</a:t>
            </a:fld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16408"/>
            <a:ext cx="9130665" cy="1249680"/>
          </a:xfrm>
          <a:custGeom>
            <a:avLst/>
            <a:gdLst/>
            <a:ahLst/>
            <a:cxnLst/>
            <a:rect l="l" t="t" r="r" b="b"/>
            <a:pathLst>
              <a:path w="9130665" h="1249680">
                <a:moveTo>
                  <a:pt x="9130284" y="0"/>
                </a:moveTo>
                <a:lnTo>
                  <a:pt x="0" y="0"/>
                </a:lnTo>
                <a:lnTo>
                  <a:pt x="0" y="1249680"/>
                </a:lnTo>
                <a:lnTo>
                  <a:pt x="9130284" y="1249680"/>
                </a:lnTo>
                <a:lnTo>
                  <a:pt x="9130284" y="0"/>
                </a:lnTo>
                <a:close/>
              </a:path>
            </a:pathLst>
          </a:custGeom>
          <a:solidFill>
            <a:srgbClr val="92E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9347" y="627710"/>
            <a:ext cx="6489700" cy="76708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730"/>
              </a:spcBef>
            </a:pPr>
            <a:r>
              <a:rPr spc="85" dirty="0">
                <a:solidFill>
                  <a:srgbClr val="00ADEE"/>
                </a:solidFill>
              </a:rPr>
              <a:t>4</a:t>
            </a:r>
            <a:r>
              <a:rPr spc="-100" dirty="0">
                <a:solidFill>
                  <a:srgbClr val="00ADEE"/>
                </a:solidFill>
              </a:rPr>
              <a:t>.</a:t>
            </a:r>
            <a:r>
              <a:rPr spc="-80" dirty="0">
                <a:solidFill>
                  <a:srgbClr val="00ADEE"/>
                </a:solidFill>
              </a:rPr>
              <a:t> </a:t>
            </a:r>
            <a:r>
              <a:rPr spc="-175" dirty="0">
                <a:solidFill>
                  <a:srgbClr val="00ADEE"/>
                </a:solidFill>
              </a:rPr>
              <a:t>P</a:t>
            </a:r>
            <a:r>
              <a:rPr spc="-360" dirty="0">
                <a:solidFill>
                  <a:srgbClr val="00ADEE"/>
                </a:solidFill>
              </a:rPr>
              <a:t>O</a:t>
            </a:r>
            <a:r>
              <a:rPr spc="-175" dirty="0">
                <a:solidFill>
                  <a:srgbClr val="00ADEE"/>
                </a:solidFill>
              </a:rPr>
              <a:t>P</a:t>
            </a:r>
            <a:r>
              <a:rPr spc="-340" dirty="0">
                <a:solidFill>
                  <a:srgbClr val="00ADEE"/>
                </a:solidFill>
              </a:rPr>
              <a:t>U</a:t>
            </a:r>
            <a:r>
              <a:rPr spc="-280" dirty="0">
                <a:solidFill>
                  <a:srgbClr val="00ADEE"/>
                </a:solidFill>
              </a:rPr>
              <a:t>LAR</a:t>
            </a:r>
            <a:r>
              <a:rPr spc="-114" dirty="0">
                <a:solidFill>
                  <a:srgbClr val="00ADEE"/>
                </a:solidFill>
              </a:rPr>
              <a:t> </a:t>
            </a:r>
            <a:r>
              <a:rPr spc="-480" dirty="0">
                <a:solidFill>
                  <a:srgbClr val="00ADEE"/>
                </a:solidFill>
              </a:rPr>
              <a:t>T</a:t>
            </a:r>
            <a:r>
              <a:rPr spc="-315" dirty="0">
                <a:solidFill>
                  <a:srgbClr val="00ADEE"/>
                </a:solidFill>
              </a:rPr>
              <a:t>A</a:t>
            </a:r>
            <a:r>
              <a:rPr spc="-254" dirty="0">
                <a:solidFill>
                  <a:srgbClr val="00ADEE"/>
                </a:solidFill>
              </a:rPr>
              <a:t>K</a:t>
            </a:r>
            <a:r>
              <a:rPr spc="-340" dirty="0">
                <a:solidFill>
                  <a:srgbClr val="00ADEE"/>
                </a:solidFill>
              </a:rPr>
              <a:t>T</a:t>
            </a:r>
            <a:r>
              <a:rPr spc="-25" dirty="0">
                <a:solidFill>
                  <a:srgbClr val="00ADEE"/>
                </a:solidFill>
              </a:rPr>
              <a:t>I</a:t>
            </a:r>
            <a:r>
              <a:rPr spc="-295" dirty="0">
                <a:solidFill>
                  <a:srgbClr val="00ADEE"/>
                </a:solidFill>
              </a:rPr>
              <a:t>K</a:t>
            </a:r>
            <a:r>
              <a:rPr spc="-120" dirty="0">
                <a:solidFill>
                  <a:srgbClr val="00ADEE"/>
                </a:solidFill>
              </a:rPr>
              <a:t> </a:t>
            </a:r>
            <a:r>
              <a:rPr spc="-250" dirty="0">
                <a:solidFill>
                  <a:srgbClr val="00ADEE"/>
                </a:solidFill>
              </a:rPr>
              <a:t>S</a:t>
            </a:r>
            <a:r>
              <a:rPr spc="-340" dirty="0">
                <a:solidFill>
                  <a:srgbClr val="00ADEE"/>
                </a:solidFill>
              </a:rPr>
              <a:t>T</a:t>
            </a:r>
            <a:r>
              <a:rPr spc="-204" dirty="0">
                <a:solidFill>
                  <a:srgbClr val="00ADEE"/>
                </a:solidFill>
              </a:rPr>
              <a:t>R</a:t>
            </a:r>
            <a:r>
              <a:rPr spc="-470" dirty="0">
                <a:solidFill>
                  <a:srgbClr val="00ADEE"/>
                </a:solidFill>
              </a:rPr>
              <a:t>A</a:t>
            </a:r>
            <a:r>
              <a:rPr spc="-335" dirty="0">
                <a:solidFill>
                  <a:srgbClr val="00ADEE"/>
                </a:solidFill>
              </a:rPr>
              <a:t>TE</a:t>
            </a:r>
            <a:r>
              <a:rPr spc="-405" dirty="0">
                <a:solidFill>
                  <a:srgbClr val="00ADEE"/>
                </a:solidFill>
              </a:rPr>
              <a:t>G</a:t>
            </a:r>
            <a:r>
              <a:rPr spc="-30" dirty="0">
                <a:solidFill>
                  <a:srgbClr val="00ADEE"/>
                </a:solidFill>
              </a:rPr>
              <a:t>I</a:t>
            </a:r>
            <a:r>
              <a:rPr spc="-105" dirty="0">
                <a:solidFill>
                  <a:srgbClr val="00ADEE"/>
                </a:solidFill>
              </a:rPr>
              <a:t> </a:t>
            </a:r>
            <a:r>
              <a:rPr spc="-175" dirty="0">
                <a:solidFill>
                  <a:srgbClr val="00ADEE"/>
                </a:solidFill>
              </a:rPr>
              <a:t>P</a:t>
            </a:r>
            <a:r>
              <a:rPr spc="-345" dirty="0">
                <a:solidFill>
                  <a:srgbClr val="00ADEE"/>
                </a:solidFill>
              </a:rPr>
              <a:t>E</a:t>
            </a:r>
            <a:r>
              <a:rPr spc="-235" dirty="0">
                <a:solidFill>
                  <a:srgbClr val="00ADEE"/>
                </a:solidFill>
              </a:rPr>
              <a:t>MA</a:t>
            </a:r>
            <a:r>
              <a:rPr spc="-210" dirty="0">
                <a:solidFill>
                  <a:srgbClr val="00ADEE"/>
                </a:solidFill>
              </a:rPr>
              <a:t>S</a:t>
            </a:r>
            <a:r>
              <a:rPr spc="-215" dirty="0">
                <a:solidFill>
                  <a:srgbClr val="00ADEE"/>
                </a:solidFill>
              </a:rPr>
              <a:t>ARAN  </a:t>
            </a:r>
            <a:r>
              <a:rPr spc="-240" dirty="0">
                <a:solidFill>
                  <a:srgbClr val="00ADEE"/>
                </a:solidFill>
              </a:rPr>
              <a:t>DIGITAL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43840"/>
            <a:ext cx="1187196" cy="1222247"/>
          </a:xfrm>
          <a:prstGeom prst="rect">
            <a:avLst/>
          </a:prstGeom>
        </p:spPr>
      </p:pic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91033" y="1710563"/>
          <a:ext cx="7856220" cy="41504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28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8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483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b="1" spc="-1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TAKTIK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DE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b="1" spc="-1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KELUARAN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83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b="1" spc="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b="1" spc="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IA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1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b="1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SI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2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MEREK,</a:t>
                      </a:r>
                      <a:r>
                        <a:rPr sz="1100" spc="-1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PEMBUATAN</a:t>
                      </a:r>
                      <a:r>
                        <a:rPr sz="1100" spc="-2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NILAI</a:t>
                      </a:r>
                      <a:r>
                        <a:rPr sz="1100" spc="-3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DAN</a:t>
                      </a:r>
                      <a:r>
                        <a:rPr sz="1100" spc="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PARTISIPASI</a:t>
                      </a:r>
                      <a:endParaRPr sz="11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CD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5788">
                <a:tc>
                  <a:txBody>
                    <a:bodyPr/>
                    <a:lstStyle/>
                    <a:p>
                      <a:pPr marL="91440" marR="82550" algn="just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media sosial,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juga dikenal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sebagai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konsumen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media, adalah </a:t>
                      </a:r>
                      <a:r>
                        <a:rPr sz="1100" spc="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media</a:t>
                      </a:r>
                      <a:r>
                        <a:rPr sz="1100" spc="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yang</a:t>
                      </a:r>
                      <a:r>
                        <a:rPr sz="1100" spc="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(Dalam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bentuk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teks,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 visual</a:t>
                      </a:r>
                      <a:r>
                        <a:rPr sz="1100" spc="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dan</a:t>
                      </a:r>
                      <a:r>
                        <a:rPr sz="1100" spc="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audio)</a:t>
                      </a:r>
                      <a:r>
                        <a:rPr sz="1100" spc="26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dibuat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untuk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dibagikan. Ini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telah merubah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wajah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pemasaran dengan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 memungkinkan</a:t>
                      </a:r>
                      <a:r>
                        <a:rPr sz="1100" spc="28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kolaborasi</a:t>
                      </a:r>
                      <a:r>
                        <a:rPr sz="1100" spc="27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dan</a:t>
                      </a:r>
                      <a:r>
                        <a:rPr sz="1100" spc="28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koneksi</a:t>
                      </a:r>
                      <a:r>
                        <a:rPr sz="1100" spc="28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dengan</a:t>
                      </a:r>
                      <a:r>
                        <a:rPr sz="1100" spc="54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cara </a:t>
                      </a:r>
                      <a:r>
                        <a:rPr sz="1100" spc="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bahwa</a:t>
                      </a:r>
                      <a:r>
                        <a:rPr sz="1100" spc="-2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tidak</a:t>
                      </a:r>
                      <a:r>
                        <a:rPr sz="1100" spc="-2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ada</a:t>
                      </a:r>
                      <a:r>
                        <a:rPr sz="1100" spc="-1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saluran</a:t>
                      </a:r>
                      <a:r>
                        <a:rPr sz="1100" spc="-1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lain</a:t>
                      </a:r>
                      <a:r>
                        <a:rPr sz="1100" spc="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untuk</a:t>
                      </a:r>
                      <a:r>
                        <a:rPr sz="1100" spc="-4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mampu</a:t>
                      </a:r>
                      <a:r>
                        <a:rPr sz="1100" spc="-2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menawarkan.</a:t>
                      </a:r>
                      <a:endParaRPr sz="11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81280" algn="just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Dari</a:t>
                      </a:r>
                      <a:r>
                        <a:rPr sz="1100" spc="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perspektif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strategis,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media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 sosial</a:t>
                      </a:r>
                      <a:r>
                        <a:rPr sz="1100" spc="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berguna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untuk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membangun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merek,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meningkatkan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kesadaran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 dari</a:t>
                      </a:r>
                      <a:r>
                        <a:rPr sz="1100" spc="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cerita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merek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dan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memungkinkan konsumen untuk terlibat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dalam </a:t>
                      </a:r>
                      <a:r>
                        <a:rPr sz="1100" spc="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cerita</a:t>
                      </a:r>
                      <a:r>
                        <a:rPr sz="1100" spc="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melalui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kolaborasi.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 platform</a:t>
                      </a:r>
                      <a:r>
                        <a:rPr sz="1100" spc="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media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 sosial</a:t>
                      </a:r>
                      <a:r>
                        <a:rPr sz="1100" spc="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juga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 memainkan</a:t>
                      </a:r>
                      <a:r>
                        <a:rPr sz="1100" spc="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peran</a:t>
                      </a:r>
                      <a:r>
                        <a:rPr sz="1100" spc="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dalam</a:t>
                      </a:r>
                      <a:r>
                        <a:rPr sz="1100" spc="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membangun</a:t>
                      </a:r>
                      <a:r>
                        <a:rPr sz="1100" spc="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kesadaran,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karena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dapat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 dibagikan</a:t>
                      </a:r>
                      <a:r>
                        <a:rPr sz="1100" spc="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mereka,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virus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 alam.</a:t>
                      </a:r>
                      <a:r>
                        <a:rPr sz="1100" spc="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Mereka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 juga</a:t>
                      </a:r>
                      <a:r>
                        <a:rPr sz="1100" spc="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dapat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memberikan umpan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balik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crowdsourced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dan memungkinkan </a:t>
                      </a:r>
                      <a:r>
                        <a:rPr sz="1100" spc="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merek untuk berbagi konten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yang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berharga secara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langsung </a:t>
                      </a:r>
                      <a:r>
                        <a:rPr sz="1100" spc="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dengan</a:t>
                      </a:r>
                      <a:r>
                        <a:rPr sz="1100" spc="-1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fans</a:t>
                      </a:r>
                      <a:r>
                        <a:rPr sz="1100" spc="-1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mereka.</a:t>
                      </a:r>
                      <a:endParaRPr sz="11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CD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83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100" b="1" spc="5" dirty="0">
                          <a:latin typeface="Arial"/>
                          <a:cs typeface="Arial"/>
                        </a:rPr>
                        <a:t>PE</a:t>
                      </a:r>
                      <a:r>
                        <a:rPr sz="1100" b="1" spc="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AS</a:t>
                      </a:r>
                      <a:r>
                        <a:rPr sz="1100" b="1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b="1" spc="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b="1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IL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2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RETENSI</a:t>
                      </a:r>
                      <a:r>
                        <a:rPr sz="1100" spc="-1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PELANGGAN</a:t>
                      </a:r>
                      <a:r>
                        <a:rPr sz="1100" spc="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DAN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PEMBUATAN</a:t>
                      </a:r>
                      <a:r>
                        <a:rPr sz="1100" spc="-2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NILAI</a:t>
                      </a:r>
                      <a:endParaRPr sz="11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CD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0200">
                <a:tc>
                  <a:txBody>
                    <a:bodyPr/>
                    <a:lstStyle/>
                    <a:p>
                      <a:pPr marL="91440" marR="24066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Email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pemasaran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adalah bentuk langsung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pemasaran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yang </a:t>
                      </a:r>
                      <a:r>
                        <a:rPr sz="1100" spc="-26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memberikan komersial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dan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pesan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berbasis konten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kepada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 audiens.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Hal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ini sangat biaya yang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efektif,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sangat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bertarget, </a:t>
                      </a:r>
                      <a:r>
                        <a:rPr sz="1100" spc="-26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disesuaikan pada skala massal dan benar-benar terukur - </a:t>
                      </a:r>
                      <a:r>
                        <a:rPr sz="1100" spc="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yang semuanya membuatnya salah satu yang paling kuat </a:t>
                      </a:r>
                      <a:r>
                        <a:rPr sz="1100" spc="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taktik</a:t>
                      </a:r>
                      <a:r>
                        <a:rPr sz="1100" spc="-3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pemasaran</a:t>
                      </a:r>
                      <a:r>
                        <a:rPr sz="1100" spc="-2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digital.</a:t>
                      </a:r>
                      <a:endParaRPr sz="11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80645" algn="just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Email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pemasaran adalah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alat untuk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membangun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hubungan </a:t>
                      </a:r>
                      <a:r>
                        <a:rPr sz="1100" spc="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dengan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potensi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 dan</a:t>
                      </a:r>
                      <a:r>
                        <a:rPr sz="1100" spc="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pelanggan</a:t>
                      </a:r>
                      <a:r>
                        <a:rPr sz="1100" spc="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yang</a:t>
                      </a:r>
                      <a:r>
                        <a:rPr sz="1100" spc="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sudah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ada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melalui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berharga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konten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dan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pesan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 promosi.</a:t>
                      </a:r>
                      <a:r>
                        <a:rPr sz="1100" spc="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Ini</a:t>
                      </a:r>
                      <a:r>
                        <a:rPr sz="1100" spc="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harus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memaksimalkan retensi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dan nilai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dari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pelanggan ini, akhirnya </a:t>
                      </a:r>
                      <a:r>
                        <a:rPr sz="1100" spc="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mengarah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ke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profitabilitas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yang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lebih besar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bagi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organisasi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sebagai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seluruh.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Sebuah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ditargetkan,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basis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 data</a:t>
                      </a:r>
                      <a:r>
                        <a:rPr sz="1100" spc="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email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tersegmentasi berarti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bahwa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merek dapat langsung pesan </a:t>
                      </a:r>
                      <a:r>
                        <a:rPr sz="1100" spc="5" dirty="0">
                          <a:latin typeface="Franklin Gothic Medium"/>
                          <a:cs typeface="Franklin Gothic Medium"/>
                        </a:rPr>
                        <a:t>di </a:t>
                      </a:r>
                      <a:r>
                        <a:rPr sz="1100" spc="1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sektor-sektor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10" dirty="0">
                          <a:latin typeface="Franklin Gothic Medium"/>
                          <a:cs typeface="Franklin Gothic Medium"/>
                        </a:rPr>
                        <a:t>tertentu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dari</a:t>
                      </a:r>
                      <a:r>
                        <a:rPr sz="1100" spc="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mereka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basis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pelanggan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untuk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mencapai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hasil</a:t>
                      </a:r>
                      <a:r>
                        <a:rPr sz="1100" spc="-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latin typeface="Franklin Gothic Medium"/>
                          <a:cs typeface="Franklin Gothic Medium"/>
                        </a:rPr>
                        <a:t>terbaik.</a:t>
                      </a:r>
                      <a:endParaRPr sz="11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CD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23</a:t>
            </a:fld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16408"/>
            <a:ext cx="9130665" cy="1249680"/>
          </a:xfrm>
          <a:custGeom>
            <a:avLst/>
            <a:gdLst/>
            <a:ahLst/>
            <a:cxnLst/>
            <a:rect l="l" t="t" r="r" b="b"/>
            <a:pathLst>
              <a:path w="9130665" h="1249680">
                <a:moveTo>
                  <a:pt x="9130284" y="0"/>
                </a:moveTo>
                <a:lnTo>
                  <a:pt x="0" y="0"/>
                </a:lnTo>
                <a:lnTo>
                  <a:pt x="0" y="1249680"/>
                </a:lnTo>
                <a:lnTo>
                  <a:pt x="9130284" y="1249680"/>
                </a:lnTo>
                <a:lnTo>
                  <a:pt x="9130284" y="0"/>
                </a:lnTo>
                <a:close/>
              </a:path>
            </a:pathLst>
          </a:custGeom>
          <a:solidFill>
            <a:srgbClr val="92E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9347" y="957453"/>
            <a:ext cx="629793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5" dirty="0">
                <a:solidFill>
                  <a:srgbClr val="00ADEE"/>
                </a:solidFill>
              </a:rPr>
              <a:t>5</a:t>
            </a:r>
            <a:r>
              <a:rPr spc="-105" dirty="0">
                <a:solidFill>
                  <a:srgbClr val="00ADEE"/>
                </a:solidFill>
              </a:rPr>
              <a:t>.</a:t>
            </a:r>
            <a:r>
              <a:rPr spc="-90" dirty="0">
                <a:solidFill>
                  <a:srgbClr val="00ADEE"/>
                </a:solidFill>
              </a:rPr>
              <a:t> </a:t>
            </a:r>
            <a:r>
              <a:rPr spc="-175" dirty="0">
                <a:solidFill>
                  <a:srgbClr val="00ADEE"/>
                </a:solidFill>
              </a:rPr>
              <a:t>P</a:t>
            </a:r>
            <a:r>
              <a:rPr spc="-345" dirty="0">
                <a:solidFill>
                  <a:srgbClr val="00ADEE"/>
                </a:solidFill>
              </a:rPr>
              <a:t>E</a:t>
            </a:r>
            <a:r>
              <a:rPr spc="-195" dirty="0">
                <a:solidFill>
                  <a:srgbClr val="00ADEE"/>
                </a:solidFill>
              </a:rPr>
              <a:t>N</a:t>
            </a:r>
            <a:r>
              <a:rPr spc="-355" dirty="0">
                <a:solidFill>
                  <a:srgbClr val="00ADEE"/>
                </a:solidFill>
              </a:rPr>
              <a:t>G</a:t>
            </a:r>
            <a:r>
              <a:rPr spc="-270" dirty="0">
                <a:solidFill>
                  <a:srgbClr val="00ADEE"/>
                </a:solidFill>
              </a:rPr>
              <a:t>A</a:t>
            </a:r>
            <a:r>
              <a:rPr spc="-229" dirty="0">
                <a:solidFill>
                  <a:srgbClr val="00ADEE"/>
                </a:solidFill>
              </a:rPr>
              <a:t>P</a:t>
            </a:r>
            <a:r>
              <a:rPr spc="-235" dirty="0">
                <a:solidFill>
                  <a:srgbClr val="00ADEE"/>
                </a:solidFill>
              </a:rPr>
              <a:t>LIKA</a:t>
            </a:r>
            <a:r>
              <a:rPr spc="-260" dirty="0">
                <a:solidFill>
                  <a:srgbClr val="00ADEE"/>
                </a:solidFill>
              </a:rPr>
              <a:t>S</a:t>
            </a:r>
            <a:r>
              <a:rPr spc="-100" dirty="0">
                <a:solidFill>
                  <a:srgbClr val="00ADEE"/>
                </a:solidFill>
              </a:rPr>
              <a:t>I</a:t>
            </a:r>
            <a:r>
              <a:rPr spc="-265" dirty="0">
                <a:solidFill>
                  <a:srgbClr val="00ADEE"/>
                </a:solidFill>
              </a:rPr>
              <a:t>A</a:t>
            </a:r>
            <a:r>
              <a:rPr spc="-200" dirty="0">
                <a:solidFill>
                  <a:srgbClr val="00ADEE"/>
                </a:solidFill>
              </a:rPr>
              <a:t>N</a:t>
            </a:r>
            <a:r>
              <a:rPr spc="-100" dirty="0">
                <a:solidFill>
                  <a:srgbClr val="00ADEE"/>
                </a:solidFill>
              </a:rPr>
              <a:t> </a:t>
            </a:r>
            <a:r>
              <a:rPr spc="-175" dirty="0">
                <a:solidFill>
                  <a:srgbClr val="00ADEE"/>
                </a:solidFill>
              </a:rPr>
              <a:t>P</a:t>
            </a:r>
            <a:r>
              <a:rPr spc="-345" dirty="0">
                <a:solidFill>
                  <a:srgbClr val="00ADEE"/>
                </a:solidFill>
              </a:rPr>
              <a:t>E</a:t>
            </a:r>
            <a:r>
              <a:rPr spc="-250" dirty="0">
                <a:solidFill>
                  <a:srgbClr val="00ADEE"/>
                </a:solidFill>
              </a:rPr>
              <a:t>MASARAN</a:t>
            </a:r>
            <a:r>
              <a:rPr spc="-110" dirty="0">
                <a:solidFill>
                  <a:srgbClr val="00ADEE"/>
                </a:solidFill>
              </a:rPr>
              <a:t> </a:t>
            </a:r>
            <a:r>
              <a:rPr spc="-155" dirty="0">
                <a:solidFill>
                  <a:srgbClr val="00ADEE"/>
                </a:solidFill>
              </a:rPr>
              <a:t>D</a:t>
            </a:r>
            <a:r>
              <a:rPr spc="-45" dirty="0">
                <a:solidFill>
                  <a:srgbClr val="00ADEE"/>
                </a:solidFill>
              </a:rPr>
              <a:t>I</a:t>
            </a:r>
            <a:r>
              <a:rPr spc="-300" dirty="0">
                <a:solidFill>
                  <a:srgbClr val="00ADEE"/>
                </a:solidFill>
              </a:rPr>
              <a:t>G</a:t>
            </a:r>
            <a:r>
              <a:rPr spc="-90" dirty="0">
                <a:solidFill>
                  <a:srgbClr val="00ADEE"/>
                </a:solidFill>
              </a:rPr>
              <a:t>I</a:t>
            </a:r>
            <a:r>
              <a:rPr spc="-475" dirty="0">
                <a:solidFill>
                  <a:srgbClr val="00ADEE"/>
                </a:solidFill>
              </a:rPr>
              <a:t>T</a:t>
            </a:r>
            <a:r>
              <a:rPr spc="-315" dirty="0">
                <a:solidFill>
                  <a:srgbClr val="00ADEE"/>
                </a:solidFill>
              </a:rPr>
              <a:t>A</a:t>
            </a:r>
            <a:r>
              <a:rPr spc="-305" dirty="0">
                <a:solidFill>
                  <a:srgbClr val="00ADEE"/>
                </a:solidFill>
              </a:rPr>
              <a:t>L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43840"/>
            <a:ext cx="1187196" cy="122224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94766" y="1574037"/>
            <a:ext cx="3979545" cy="2997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1000" b="1" spc="-45" dirty="0">
                <a:solidFill>
                  <a:srgbClr val="585858"/>
                </a:solidFill>
                <a:latin typeface="Arial"/>
                <a:cs typeface="Arial"/>
              </a:rPr>
              <a:t>Pemasaran</a:t>
            </a:r>
            <a:r>
              <a:rPr sz="1000" b="1" spc="-8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b="1" spc="-40" dirty="0">
                <a:solidFill>
                  <a:srgbClr val="585858"/>
                </a:solidFill>
                <a:latin typeface="Arial"/>
                <a:cs typeface="Arial"/>
              </a:rPr>
              <a:t>Digital</a:t>
            </a:r>
            <a:r>
              <a:rPr sz="1000" b="1" spc="-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b="1" spc="-50" dirty="0">
                <a:solidFill>
                  <a:srgbClr val="585858"/>
                </a:solidFill>
                <a:latin typeface="Arial"/>
                <a:cs typeface="Arial"/>
              </a:rPr>
              <a:t>dan</a:t>
            </a:r>
            <a:r>
              <a:rPr sz="1000" b="1" spc="-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585858"/>
                </a:solidFill>
                <a:latin typeface="Arial"/>
                <a:cs typeface="Arial"/>
              </a:rPr>
              <a:t>Pemanfaatan</a:t>
            </a:r>
            <a:r>
              <a:rPr sz="1000" b="1" spc="-5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585858"/>
                </a:solidFill>
                <a:latin typeface="Arial"/>
                <a:cs typeface="Arial"/>
              </a:rPr>
              <a:t>Media</a:t>
            </a:r>
            <a:r>
              <a:rPr sz="1000" b="1" spc="-5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b="1" spc="-60" dirty="0">
                <a:solidFill>
                  <a:srgbClr val="585858"/>
                </a:solidFill>
                <a:latin typeface="Arial"/>
                <a:cs typeface="Arial"/>
              </a:rPr>
              <a:t>Sosial</a:t>
            </a:r>
            <a:r>
              <a:rPr sz="1000" b="1" spc="-50" dirty="0">
                <a:solidFill>
                  <a:srgbClr val="585858"/>
                </a:solidFill>
                <a:latin typeface="Arial"/>
                <a:cs typeface="Arial"/>
              </a:rPr>
              <a:t> di</a:t>
            </a:r>
            <a:r>
              <a:rPr sz="1000" b="1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b="1" spc="-90" dirty="0">
                <a:solidFill>
                  <a:srgbClr val="585858"/>
                </a:solidFill>
                <a:latin typeface="Arial"/>
                <a:cs typeface="Arial"/>
              </a:rPr>
              <a:t>UKM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>
              <a:latin typeface="Arial"/>
              <a:cs typeface="Arial"/>
            </a:endParaRPr>
          </a:p>
          <a:p>
            <a:pPr marL="12700" marR="5080" algn="just">
              <a:lnSpc>
                <a:spcPct val="150000"/>
              </a:lnSpc>
            </a:pP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Saluran</a:t>
            </a:r>
            <a:r>
              <a:rPr sz="1000" spc="24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 </a:t>
            </a:r>
            <a:r>
              <a:rPr sz="1000" spc="24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digital</a:t>
            </a:r>
            <a:r>
              <a:rPr sz="1000" spc="24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 </a:t>
            </a:r>
            <a:r>
              <a:rPr sz="1000" spc="24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dapat</a:t>
            </a:r>
            <a:r>
              <a:rPr sz="1000" spc="24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 </a:t>
            </a:r>
            <a:r>
              <a:rPr sz="1000" spc="24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diklasifikasikan</a:t>
            </a:r>
            <a:r>
              <a:rPr sz="1000" spc="24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 </a:t>
            </a:r>
            <a:r>
              <a:rPr sz="1000" spc="24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dalam</a:t>
            </a:r>
            <a:r>
              <a:rPr sz="1000" spc="32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 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berbagai </a:t>
            </a:r>
            <a:r>
              <a:rPr sz="1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cara. Salah satu cara untuk mengklasifikasikan saluran adalah untuk </a:t>
            </a:r>
            <a:r>
              <a:rPr sz="1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menyajikan</a:t>
            </a:r>
            <a:r>
              <a:rPr sz="1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mereka</a:t>
            </a:r>
            <a:r>
              <a:rPr sz="1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berdasarkan</a:t>
            </a:r>
            <a:r>
              <a:rPr sz="1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sudut</a:t>
            </a:r>
            <a:r>
              <a:rPr sz="1000" spc="24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pandang</a:t>
            </a:r>
            <a:r>
              <a:rPr sz="1000" spc="23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yang</a:t>
            </a:r>
            <a:r>
              <a:rPr sz="1000" spc="24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partai </a:t>
            </a:r>
            <a:r>
              <a:rPr sz="1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mengontrol komunikasi (perusahaan atau target audiens) </a:t>
            </a:r>
            <a:r>
              <a:rPr sz="10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dan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apakah </a:t>
            </a:r>
            <a:r>
              <a:rPr sz="1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komunikasi</a:t>
            </a:r>
            <a:r>
              <a:rPr sz="1000" spc="1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satu</a:t>
            </a:r>
            <a:r>
              <a:rPr sz="10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arah</a:t>
            </a:r>
            <a:r>
              <a:rPr sz="10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atau</a:t>
            </a:r>
            <a:r>
              <a:rPr sz="10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dua</a:t>
            </a:r>
            <a:r>
              <a:rPr sz="10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arah.</a:t>
            </a:r>
            <a:endParaRPr sz="10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</a:pPr>
            <a:endParaRPr sz="1100">
              <a:latin typeface="Franklin Gothic Medium"/>
              <a:cs typeface="Franklin Gothic Medium"/>
            </a:endParaRPr>
          </a:p>
          <a:p>
            <a:pPr marL="515620">
              <a:lnSpc>
                <a:spcPct val="100000"/>
              </a:lnSpc>
              <a:spcBef>
                <a:spcPts val="755"/>
              </a:spcBef>
            </a:pPr>
            <a:r>
              <a:rPr sz="1000" b="1" spc="-100" dirty="0">
                <a:solidFill>
                  <a:srgbClr val="585858"/>
                </a:solidFill>
                <a:latin typeface="Arial"/>
                <a:cs typeface="Arial"/>
              </a:rPr>
              <a:t>K</a:t>
            </a:r>
            <a:r>
              <a:rPr sz="1000" b="1" spc="-75" dirty="0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sz="1000" b="1" spc="-20" dirty="0">
                <a:solidFill>
                  <a:srgbClr val="585858"/>
                </a:solidFill>
                <a:latin typeface="Arial"/>
                <a:cs typeface="Arial"/>
              </a:rPr>
              <a:t>m</a:t>
            </a:r>
            <a:r>
              <a:rPr sz="1000" b="1" spc="-75" dirty="0">
                <a:solidFill>
                  <a:srgbClr val="585858"/>
                </a:solidFill>
                <a:latin typeface="Arial"/>
                <a:cs typeface="Arial"/>
              </a:rPr>
              <a:t>un</a:t>
            </a:r>
            <a:r>
              <a:rPr sz="1000" b="1" spc="-30" dirty="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sz="1000" b="1" spc="-20" dirty="0">
                <a:solidFill>
                  <a:srgbClr val="585858"/>
                </a:solidFill>
                <a:latin typeface="Arial"/>
                <a:cs typeface="Arial"/>
              </a:rPr>
              <a:t>k</a:t>
            </a:r>
            <a:r>
              <a:rPr sz="1000" b="1" spc="-60" dirty="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sz="1000" b="1" spc="-70" dirty="0">
                <a:solidFill>
                  <a:srgbClr val="585858"/>
                </a:solidFill>
                <a:latin typeface="Arial"/>
                <a:cs typeface="Arial"/>
              </a:rPr>
              <a:t>s</a:t>
            </a:r>
            <a:r>
              <a:rPr sz="1000" b="1" spc="-35" dirty="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sz="1000" b="1" spc="-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b="1" spc="-100" dirty="0">
                <a:solidFill>
                  <a:srgbClr val="585858"/>
                </a:solidFill>
                <a:latin typeface="Arial"/>
                <a:cs typeface="Arial"/>
              </a:rPr>
              <a:t>S</a:t>
            </a:r>
            <a:r>
              <a:rPr sz="1000" b="1" spc="-10" dirty="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sz="1000" b="1" spc="-5" dirty="0">
                <a:solidFill>
                  <a:srgbClr val="585858"/>
                </a:solidFill>
                <a:latin typeface="Arial"/>
                <a:cs typeface="Arial"/>
              </a:rPr>
              <a:t>t</a:t>
            </a:r>
            <a:r>
              <a:rPr sz="1000" b="1" spc="-75" dirty="0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sz="1000" b="1" spc="-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b="1" spc="-120" dirty="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sz="1000" b="1" spc="-45" dirty="0">
                <a:solidFill>
                  <a:srgbClr val="585858"/>
                </a:solidFill>
                <a:latin typeface="Arial"/>
                <a:cs typeface="Arial"/>
              </a:rPr>
              <a:t>r</a:t>
            </a:r>
            <a:r>
              <a:rPr sz="1000" b="1" spc="-10" dirty="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sz="1000" b="1" spc="-70" dirty="0">
                <a:solidFill>
                  <a:srgbClr val="585858"/>
                </a:solidFill>
                <a:latin typeface="Arial"/>
                <a:cs typeface="Arial"/>
              </a:rPr>
              <a:t>h</a:t>
            </a:r>
            <a:r>
              <a:rPr sz="1000" b="1" spc="-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585858"/>
                </a:solidFill>
                <a:latin typeface="Arial"/>
                <a:cs typeface="Arial"/>
              </a:rPr>
              <a:t>(</a:t>
            </a:r>
            <a:r>
              <a:rPr sz="1000" b="1" spc="-135" dirty="0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sz="1000" b="1" spc="-65" dirty="0">
                <a:solidFill>
                  <a:srgbClr val="585858"/>
                </a:solidFill>
                <a:latin typeface="Arial"/>
                <a:cs typeface="Arial"/>
              </a:rPr>
              <a:t>n</a:t>
            </a:r>
            <a:r>
              <a:rPr sz="1000" b="1" spc="-20" dirty="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sz="1000" b="1" spc="-100" dirty="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sz="1000" b="1" spc="-75" dirty="0">
                <a:solidFill>
                  <a:srgbClr val="585858"/>
                </a:solidFill>
                <a:latin typeface="Arial"/>
                <a:cs typeface="Arial"/>
              </a:rPr>
              <a:t>way</a:t>
            </a:r>
            <a:r>
              <a:rPr sz="1000" b="1" spc="-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b="1" spc="-140" dirty="0">
                <a:solidFill>
                  <a:srgbClr val="585858"/>
                </a:solidFill>
                <a:latin typeface="Arial"/>
                <a:cs typeface="Arial"/>
              </a:rPr>
              <a:t>C</a:t>
            </a:r>
            <a:r>
              <a:rPr sz="1000" b="1" spc="-60" dirty="0">
                <a:solidFill>
                  <a:srgbClr val="585858"/>
                </a:solidFill>
                <a:latin typeface="Arial"/>
                <a:cs typeface="Arial"/>
              </a:rPr>
              <a:t>h</a:t>
            </a:r>
            <a:r>
              <a:rPr sz="1000" b="1" spc="-45" dirty="0">
                <a:solidFill>
                  <a:srgbClr val="585858"/>
                </a:solidFill>
                <a:latin typeface="Arial"/>
                <a:cs typeface="Arial"/>
              </a:rPr>
              <a:t>annel)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Arial"/>
              <a:cs typeface="Arial"/>
            </a:endParaRPr>
          </a:p>
          <a:p>
            <a:pPr marL="12700" marR="5080" algn="just">
              <a:lnSpc>
                <a:spcPct val="150000"/>
              </a:lnSpc>
              <a:spcBef>
                <a:spcPts val="5"/>
              </a:spcBef>
            </a:pP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Website</a:t>
            </a:r>
            <a:r>
              <a:rPr sz="1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dan</a:t>
            </a:r>
            <a:r>
              <a:rPr sz="1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email</a:t>
            </a:r>
            <a:r>
              <a:rPr sz="1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dapat</a:t>
            </a:r>
            <a:r>
              <a:rPr sz="1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dilihat</a:t>
            </a:r>
            <a:r>
              <a:rPr sz="1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sebagai</a:t>
            </a:r>
            <a:r>
              <a:rPr sz="1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contoh</a:t>
            </a:r>
            <a:r>
              <a:rPr sz="1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dari</a:t>
            </a:r>
            <a:r>
              <a:rPr sz="1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satu</a:t>
            </a:r>
            <a:r>
              <a:rPr sz="1000" spc="24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arah</a:t>
            </a:r>
            <a:r>
              <a:rPr sz="1000" spc="24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alat </a:t>
            </a:r>
            <a:r>
              <a:rPr sz="1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online</a:t>
            </a:r>
            <a:r>
              <a:rPr sz="1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dengan</a:t>
            </a:r>
            <a:r>
              <a:rPr sz="1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perusahaan</a:t>
            </a:r>
            <a:r>
              <a:rPr sz="1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yang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mempunyai</a:t>
            </a:r>
            <a:r>
              <a:rPr sz="1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kontrol</a:t>
            </a:r>
            <a:r>
              <a:rPr sz="1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tinggi.</a:t>
            </a:r>
            <a:r>
              <a:rPr sz="1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Sebuah </a:t>
            </a:r>
            <a:r>
              <a:rPr sz="1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website perusahaan dapat digambarkan sebagai rumah bagi </a:t>
            </a:r>
            <a:r>
              <a:rPr sz="1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merek </a:t>
            </a:r>
            <a:r>
              <a:rPr sz="1000" spc="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di </a:t>
            </a:r>
            <a:r>
              <a:rPr sz="1000" spc="1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lingkungan online</a:t>
            </a:r>
            <a:r>
              <a:rPr sz="10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lingkungan</a:t>
            </a:r>
            <a:r>
              <a:rPr sz="1000" spc="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(Christodoulides,</a:t>
            </a:r>
            <a:r>
              <a:rPr sz="1000" spc="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2009).</a:t>
            </a:r>
            <a:endParaRPr sz="1000">
              <a:latin typeface="Franklin Gothic Medium"/>
              <a:cs typeface="Franklin Gothic Medi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4766" y="6360561"/>
            <a:ext cx="321945" cy="16891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0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ikl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</a:t>
            </a:r>
            <a:r>
              <a:rPr sz="10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n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.</a:t>
            </a:r>
            <a:endParaRPr sz="10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4766" y="4799838"/>
            <a:ext cx="8159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88315" algn="l"/>
              </a:tabLst>
            </a:pPr>
            <a:r>
              <a:rPr sz="1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E</a:t>
            </a:r>
            <a:r>
              <a:rPr sz="10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</a:t>
            </a:r>
            <a:r>
              <a:rPr sz="1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i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l</a:t>
            </a:r>
            <a:r>
              <a:rPr sz="1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	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dapat</a:t>
            </a:r>
            <a:endParaRPr sz="10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52194" y="4799838"/>
            <a:ext cx="30200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51205" algn="l"/>
                <a:tab pos="1231900" algn="l"/>
                <a:tab pos="1876425" algn="l"/>
                <a:tab pos="2388235" algn="l"/>
              </a:tabLst>
            </a:pP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</a:t>
            </a:r>
            <a:r>
              <a:rPr sz="10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igun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</a:t>
            </a:r>
            <a:r>
              <a:rPr sz="10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ka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n</a:t>
            </a:r>
            <a:r>
              <a:rPr sz="1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	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un</a:t>
            </a:r>
            <a:r>
              <a:rPr sz="1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uk</a:t>
            </a:r>
            <a:r>
              <a:rPr sz="1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	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ber</a:t>
            </a:r>
            <a:r>
              <a:rPr sz="1000" spc="-1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agai</a:t>
            </a:r>
            <a:r>
              <a:rPr sz="1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	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tujuan</a:t>
            </a:r>
            <a:r>
              <a:rPr sz="1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	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pe</a:t>
            </a:r>
            <a:r>
              <a:rPr sz="10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mas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</a:t>
            </a:r>
            <a:r>
              <a:rPr sz="1000" spc="-1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r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an</a:t>
            </a:r>
            <a:endParaRPr sz="1000">
              <a:latin typeface="Franklin Gothic Medium"/>
              <a:cs typeface="Franklin Gothic Medi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4766" y="4951628"/>
            <a:ext cx="3978275" cy="1346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termasuk</a:t>
            </a:r>
            <a:r>
              <a:rPr sz="1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berbagi</a:t>
            </a:r>
            <a:r>
              <a:rPr sz="1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informasi,</a:t>
            </a:r>
            <a:r>
              <a:rPr sz="1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promosi,</a:t>
            </a:r>
            <a:r>
              <a:rPr sz="1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membangun</a:t>
            </a:r>
            <a:r>
              <a:rPr sz="1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dan </a:t>
            </a:r>
            <a:r>
              <a:rPr sz="1000" spc="-23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mempertahankan hubungan, dan membimbing pelanggan ke situs web </a:t>
            </a:r>
            <a:r>
              <a:rPr sz="1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(Simmons,</a:t>
            </a:r>
            <a:r>
              <a:rPr sz="1000" spc="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2007).</a:t>
            </a:r>
            <a:endParaRPr sz="10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Franklin Gothic Medium"/>
              <a:cs typeface="Franklin Gothic Medium"/>
            </a:endParaRPr>
          </a:p>
          <a:p>
            <a:pPr marL="12700" marR="6350" algn="just">
              <a:lnSpc>
                <a:spcPct val="150000"/>
              </a:lnSpc>
              <a:spcBef>
                <a:spcPts val="5"/>
              </a:spcBef>
            </a:pP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Meskipun email adalah saluran komunikasi dua arah, alaminya sering </a:t>
            </a:r>
            <a:r>
              <a:rPr sz="1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digunakan</a:t>
            </a:r>
            <a:r>
              <a:rPr sz="1000" spc="7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sebagai</a:t>
            </a:r>
            <a:r>
              <a:rPr sz="1000" spc="7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saluran</a:t>
            </a:r>
            <a:r>
              <a:rPr sz="1000" spc="8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satu</a:t>
            </a:r>
            <a:r>
              <a:rPr sz="1000" spc="8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arah</a:t>
            </a:r>
            <a:r>
              <a:rPr sz="1000" spc="8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untuk</a:t>
            </a:r>
            <a:r>
              <a:rPr sz="1000" spc="7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menyampaikan</a:t>
            </a:r>
            <a:r>
              <a:rPr sz="1000" spc="8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berita</a:t>
            </a:r>
            <a:r>
              <a:rPr sz="1000" spc="8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atau</a:t>
            </a:r>
            <a:endParaRPr sz="1000">
              <a:latin typeface="Franklin Gothic Medium"/>
              <a:cs typeface="Franklin Gothic Medi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30241" y="1497717"/>
            <a:ext cx="3979545" cy="4863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50100"/>
              </a:lnSpc>
              <a:spcBef>
                <a:spcPts val="95"/>
              </a:spcBef>
            </a:pP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Kedua bentuk dasar dari pemasaran digital sering digunakan di UKM. </a:t>
            </a:r>
            <a:r>
              <a:rPr sz="1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Pada </a:t>
            </a:r>
            <a:r>
              <a:rPr sz="10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tahun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2008, Eriksson et al. (2008) menemukan bahwa 90% </a:t>
            </a:r>
            <a:r>
              <a:rPr sz="1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dari </a:t>
            </a:r>
            <a:r>
              <a:rPr sz="10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UKM</a:t>
            </a:r>
            <a:r>
              <a:rPr sz="1000" spc="24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24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Swedia</a:t>
            </a:r>
            <a:r>
              <a:rPr sz="1000" spc="24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24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mereka   </a:t>
            </a:r>
            <a:r>
              <a:rPr sz="10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yang</a:t>
            </a:r>
            <a:r>
              <a:rPr sz="1000" spc="36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36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disurvei</a:t>
            </a:r>
            <a:r>
              <a:rPr sz="1000" spc="36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36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(N    </a:t>
            </a:r>
            <a:r>
              <a:rPr sz="10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=</a:t>
            </a:r>
            <a:r>
              <a:rPr sz="1000" spc="36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36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160) </a:t>
            </a:r>
            <a:r>
              <a:rPr sz="1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menggunakan situs dan </a:t>
            </a:r>
            <a:r>
              <a:rPr sz="10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email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untuk </a:t>
            </a:r>
            <a:r>
              <a:rPr sz="10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memasarkan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produk dan layanan </a:t>
            </a:r>
            <a:r>
              <a:rPr sz="1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mereka.</a:t>
            </a:r>
            <a:endParaRPr sz="10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Franklin Gothic Medium"/>
              <a:cs typeface="Franklin Gothic Medium"/>
            </a:endParaRPr>
          </a:p>
          <a:p>
            <a:pPr marL="12700" marR="6350" algn="just">
              <a:lnSpc>
                <a:spcPct val="150000"/>
              </a:lnSpc>
            </a:pP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Daftar</a:t>
            </a:r>
            <a:r>
              <a:rPr sz="1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untuk</a:t>
            </a:r>
            <a:r>
              <a:rPr sz="1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jangka</a:t>
            </a:r>
            <a:r>
              <a:rPr sz="1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waktu</a:t>
            </a:r>
            <a:r>
              <a:rPr sz="10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tertentu,</a:t>
            </a:r>
            <a:r>
              <a:rPr sz="1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dan</a:t>
            </a:r>
            <a:r>
              <a:rPr sz="1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iklan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online,</a:t>
            </a:r>
            <a:r>
              <a:rPr sz="10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juga</a:t>
            </a:r>
            <a:r>
              <a:rPr sz="1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dapat </a:t>
            </a:r>
            <a:r>
              <a:rPr sz="1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dianggap</a:t>
            </a:r>
            <a:r>
              <a:rPr sz="1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media</a:t>
            </a:r>
            <a:r>
              <a:rPr sz="1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digital</a:t>
            </a:r>
            <a:r>
              <a:rPr sz="1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dari</a:t>
            </a:r>
            <a:r>
              <a:rPr sz="1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jenis</a:t>
            </a:r>
            <a:r>
              <a:rPr sz="1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satu</a:t>
            </a:r>
            <a:r>
              <a:rPr sz="1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arah</a:t>
            </a:r>
            <a:r>
              <a:rPr sz="1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ditandai</a:t>
            </a:r>
            <a:r>
              <a:rPr sz="1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dengan</a:t>
            </a:r>
            <a:r>
              <a:rPr sz="1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kontrol </a:t>
            </a:r>
            <a:r>
              <a:rPr sz="1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perusahaan</a:t>
            </a:r>
            <a:r>
              <a:rPr sz="1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yang</a:t>
            </a:r>
            <a:r>
              <a:rPr sz="1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tinggi.</a:t>
            </a:r>
            <a:r>
              <a:rPr sz="1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Search</a:t>
            </a:r>
            <a:r>
              <a:rPr sz="1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engine</a:t>
            </a:r>
            <a:r>
              <a:rPr sz="1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optimization</a:t>
            </a:r>
            <a:r>
              <a:rPr sz="1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(SEO),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proses </a:t>
            </a:r>
            <a:r>
              <a:rPr sz="1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peningkatan peringkat mesin pencari situs web dalam </a:t>
            </a:r>
            <a:r>
              <a:rPr sz="10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hasil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pencarian </a:t>
            </a:r>
            <a:r>
              <a:rPr sz="1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dan</a:t>
            </a:r>
            <a:r>
              <a:rPr sz="1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iklan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mesin</a:t>
            </a:r>
            <a:r>
              <a:rPr sz="1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pencari</a:t>
            </a:r>
            <a:r>
              <a:rPr sz="10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(SEA),</a:t>
            </a:r>
            <a:r>
              <a:rPr sz="1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dibayar</a:t>
            </a:r>
            <a:r>
              <a:rPr sz="1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iklan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pada</a:t>
            </a:r>
            <a:r>
              <a:rPr sz="10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mesin</a:t>
            </a:r>
            <a:r>
              <a:rPr sz="1000" spc="24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pencari </a:t>
            </a:r>
            <a:r>
              <a:rPr sz="1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halaman</a:t>
            </a:r>
            <a:r>
              <a:rPr sz="1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hasil</a:t>
            </a:r>
            <a:r>
              <a:rPr sz="1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terkait</a:t>
            </a:r>
            <a:r>
              <a:rPr sz="1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dengan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beberapa</a:t>
            </a:r>
            <a:r>
              <a:rPr sz="1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kata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kunci,</a:t>
            </a:r>
            <a:r>
              <a:rPr sz="1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adalah</a:t>
            </a:r>
            <a:r>
              <a:rPr sz="1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saluran </a:t>
            </a:r>
            <a:r>
              <a:rPr sz="1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komunikasi</a:t>
            </a:r>
            <a:r>
              <a:rPr sz="1000" spc="2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satu</a:t>
            </a:r>
            <a:r>
              <a:rPr sz="10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arah</a:t>
            </a:r>
            <a:r>
              <a:rPr sz="10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saluran.</a:t>
            </a:r>
            <a:endParaRPr sz="10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Franklin Gothic Medium"/>
              <a:cs typeface="Franklin Gothic Medium"/>
            </a:endParaRPr>
          </a:p>
          <a:p>
            <a:pPr marL="12700" marR="5080" algn="just">
              <a:lnSpc>
                <a:spcPct val="150000"/>
              </a:lnSpc>
            </a:pPr>
            <a:r>
              <a:rPr sz="10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Tujuan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dari alat tersebut adalah untuk menginformasikan orang-orang </a:t>
            </a:r>
            <a:r>
              <a:rPr sz="1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dari</a:t>
            </a:r>
            <a:r>
              <a:rPr sz="1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produk</a:t>
            </a:r>
            <a:r>
              <a:rPr sz="1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atau</a:t>
            </a:r>
            <a:r>
              <a:rPr sz="1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layanan</a:t>
            </a:r>
            <a:r>
              <a:rPr sz="1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yang</a:t>
            </a:r>
            <a:r>
              <a:rPr sz="1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tersedia,</a:t>
            </a:r>
            <a:r>
              <a:rPr sz="1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dan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yang</a:t>
            </a:r>
            <a:r>
              <a:rPr sz="1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terpenting</a:t>
            </a:r>
            <a:r>
              <a:rPr sz="1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untuk </a:t>
            </a:r>
            <a:r>
              <a:rPr sz="1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visibilitas perusahaan di web. </a:t>
            </a:r>
            <a:r>
              <a:rPr sz="10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SEO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dan </a:t>
            </a:r>
            <a:r>
              <a:rPr sz="10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SEA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biasanya </a:t>
            </a:r>
            <a:r>
              <a:rPr sz="10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digunakan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antara </a:t>
            </a:r>
            <a:r>
              <a:rPr sz="1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perusahaan besar, tapi setidaknya beberapa tahun </a:t>
            </a:r>
            <a:r>
              <a:rPr sz="10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yang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lalu, potensi </a:t>
            </a:r>
            <a:r>
              <a:rPr sz="1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mereka tidak sepenuhnya dipahami oleh kalangan UKM (Karjaluoto dan </a:t>
            </a:r>
            <a:r>
              <a:rPr sz="1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Leinonen, 2009).</a:t>
            </a:r>
            <a:endParaRPr sz="10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</a:pPr>
            <a:endParaRPr sz="1100">
              <a:latin typeface="Franklin Gothic Medium"/>
              <a:cs typeface="Franklin Gothic Medium"/>
            </a:endParaRPr>
          </a:p>
          <a:p>
            <a:pPr marL="895350" algn="ctr">
              <a:lnSpc>
                <a:spcPct val="100000"/>
              </a:lnSpc>
              <a:spcBef>
                <a:spcPts val="740"/>
              </a:spcBef>
            </a:pPr>
            <a:r>
              <a:rPr sz="75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23</a:t>
            </a:r>
            <a:endParaRPr sz="75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2200" y="2496311"/>
            <a:ext cx="3800855" cy="302666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216408"/>
            <a:ext cx="9130665" cy="1249680"/>
          </a:xfrm>
          <a:custGeom>
            <a:avLst/>
            <a:gdLst/>
            <a:ahLst/>
            <a:cxnLst/>
            <a:rect l="l" t="t" r="r" b="b"/>
            <a:pathLst>
              <a:path w="9130665" h="1249680">
                <a:moveTo>
                  <a:pt x="9130284" y="0"/>
                </a:moveTo>
                <a:lnTo>
                  <a:pt x="0" y="0"/>
                </a:lnTo>
                <a:lnTo>
                  <a:pt x="0" y="1249680"/>
                </a:lnTo>
                <a:lnTo>
                  <a:pt x="9130284" y="1249680"/>
                </a:lnTo>
                <a:lnTo>
                  <a:pt x="9130284" y="0"/>
                </a:lnTo>
                <a:close/>
              </a:path>
            </a:pathLst>
          </a:custGeom>
          <a:solidFill>
            <a:srgbClr val="92E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79347" y="957453"/>
            <a:ext cx="629793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5" dirty="0">
                <a:solidFill>
                  <a:srgbClr val="00ADEE"/>
                </a:solidFill>
              </a:rPr>
              <a:t>5</a:t>
            </a:r>
            <a:r>
              <a:rPr spc="-105" dirty="0">
                <a:solidFill>
                  <a:srgbClr val="00ADEE"/>
                </a:solidFill>
              </a:rPr>
              <a:t>.</a:t>
            </a:r>
            <a:r>
              <a:rPr spc="-90" dirty="0">
                <a:solidFill>
                  <a:srgbClr val="00ADEE"/>
                </a:solidFill>
              </a:rPr>
              <a:t> </a:t>
            </a:r>
            <a:r>
              <a:rPr spc="-175" dirty="0">
                <a:solidFill>
                  <a:srgbClr val="00ADEE"/>
                </a:solidFill>
              </a:rPr>
              <a:t>P</a:t>
            </a:r>
            <a:r>
              <a:rPr spc="-345" dirty="0">
                <a:solidFill>
                  <a:srgbClr val="00ADEE"/>
                </a:solidFill>
              </a:rPr>
              <a:t>E</a:t>
            </a:r>
            <a:r>
              <a:rPr spc="-195" dirty="0">
                <a:solidFill>
                  <a:srgbClr val="00ADEE"/>
                </a:solidFill>
              </a:rPr>
              <a:t>N</a:t>
            </a:r>
            <a:r>
              <a:rPr spc="-355" dirty="0">
                <a:solidFill>
                  <a:srgbClr val="00ADEE"/>
                </a:solidFill>
              </a:rPr>
              <a:t>G</a:t>
            </a:r>
            <a:r>
              <a:rPr spc="-270" dirty="0">
                <a:solidFill>
                  <a:srgbClr val="00ADEE"/>
                </a:solidFill>
              </a:rPr>
              <a:t>A</a:t>
            </a:r>
            <a:r>
              <a:rPr spc="-229" dirty="0">
                <a:solidFill>
                  <a:srgbClr val="00ADEE"/>
                </a:solidFill>
              </a:rPr>
              <a:t>P</a:t>
            </a:r>
            <a:r>
              <a:rPr spc="-235" dirty="0">
                <a:solidFill>
                  <a:srgbClr val="00ADEE"/>
                </a:solidFill>
              </a:rPr>
              <a:t>LIKA</a:t>
            </a:r>
            <a:r>
              <a:rPr spc="-260" dirty="0">
                <a:solidFill>
                  <a:srgbClr val="00ADEE"/>
                </a:solidFill>
              </a:rPr>
              <a:t>S</a:t>
            </a:r>
            <a:r>
              <a:rPr spc="-100" dirty="0">
                <a:solidFill>
                  <a:srgbClr val="00ADEE"/>
                </a:solidFill>
              </a:rPr>
              <a:t>I</a:t>
            </a:r>
            <a:r>
              <a:rPr spc="-265" dirty="0">
                <a:solidFill>
                  <a:srgbClr val="00ADEE"/>
                </a:solidFill>
              </a:rPr>
              <a:t>A</a:t>
            </a:r>
            <a:r>
              <a:rPr spc="-200" dirty="0">
                <a:solidFill>
                  <a:srgbClr val="00ADEE"/>
                </a:solidFill>
              </a:rPr>
              <a:t>N</a:t>
            </a:r>
            <a:r>
              <a:rPr spc="-100" dirty="0">
                <a:solidFill>
                  <a:srgbClr val="00ADEE"/>
                </a:solidFill>
              </a:rPr>
              <a:t> </a:t>
            </a:r>
            <a:r>
              <a:rPr spc="-175" dirty="0">
                <a:solidFill>
                  <a:srgbClr val="00ADEE"/>
                </a:solidFill>
              </a:rPr>
              <a:t>P</a:t>
            </a:r>
            <a:r>
              <a:rPr spc="-345" dirty="0">
                <a:solidFill>
                  <a:srgbClr val="00ADEE"/>
                </a:solidFill>
              </a:rPr>
              <a:t>E</a:t>
            </a:r>
            <a:r>
              <a:rPr spc="-250" dirty="0">
                <a:solidFill>
                  <a:srgbClr val="00ADEE"/>
                </a:solidFill>
              </a:rPr>
              <a:t>MASARAN</a:t>
            </a:r>
            <a:r>
              <a:rPr spc="-110" dirty="0">
                <a:solidFill>
                  <a:srgbClr val="00ADEE"/>
                </a:solidFill>
              </a:rPr>
              <a:t> </a:t>
            </a:r>
            <a:r>
              <a:rPr spc="-155" dirty="0">
                <a:solidFill>
                  <a:srgbClr val="00ADEE"/>
                </a:solidFill>
              </a:rPr>
              <a:t>D</a:t>
            </a:r>
            <a:r>
              <a:rPr spc="-45" dirty="0">
                <a:solidFill>
                  <a:srgbClr val="00ADEE"/>
                </a:solidFill>
              </a:rPr>
              <a:t>I</a:t>
            </a:r>
            <a:r>
              <a:rPr spc="-300" dirty="0">
                <a:solidFill>
                  <a:srgbClr val="00ADEE"/>
                </a:solidFill>
              </a:rPr>
              <a:t>G</a:t>
            </a:r>
            <a:r>
              <a:rPr spc="-90" dirty="0">
                <a:solidFill>
                  <a:srgbClr val="00ADEE"/>
                </a:solidFill>
              </a:rPr>
              <a:t>I</a:t>
            </a:r>
            <a:r>
              <a:rPr spc="-475" dirty="0">
                <a:solidFill>
                  <a:srgbClr val="00ADEE"/>
                </a:solidFill>
              </a:rPr>
              <a:t>T</a:t>
            </a:r>
            <a:r>
              <a:rPr spc="-315" dirty="0">
                <a:solidFill>
                  <a:srgbClr val="00ADEE"/>
                </a:solidFill>
              </a:rPr>
              <a:t>A</a:t>
            </a:r>
            <a:r>
              <a:rPr spc="-305" dirty="0">
                <a:solidFill>
                  <a:srgbClr val="00ADEE"/>
                </a:solidFill>
              </a:rPr>
              <a:t>L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43840"/>
            <a:ext cx="1187196" cy="1222247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Komunikasi</a:t>
            </a:r>
            <a:r>
              <a:rPr spc="5" dirty="0"/>
              <a:t> </a:t>
            </a:r>
            <a:r>
              <a:rPr spc="-5" dirty="0"/>
              <a:t>Dua</a:t>
            </a:r>
            <a:r>
              <a:rPr spc="5" dirty="0"/>
              <a:t> </a:t>
            </a:r>
            <a:r>
              <a:rPr spc="-5" dirty="0"/>
              <a:t>Arah</a:t>
            </a:r>
            <a:r>
              <a:rPr spc="-10" dirty="0"/>
              <a:t> </a:t>
            </a:r>
            <a:r>
              <a:rPr spc="-15" dirty="0"/>
              <a:t>(Two-way</a:t>
            </a:r>
            <a:r>
              <a:rPr spc="-10" dirty="0"/>
              <a:t> </a:t>
            </a:r>
            <a:r>
              <a:rPr spc="-5" dirty="0"/>
              <a:t>Channel)</a:t>
            </a:r>
          </a:p>
          <a:p>
            <a:pPr>
              <a:lnSpc>
                <a:spcPct val="100000"/>
              </a:lnSpc>
            </a:pPr>
            <a:endParaRPr sz="1150"/>
          </a:p>
          <a:p>
            <a:pPr marL="12700" marR="5080" algn="just">
              <a:lnSpc>
                <a:spcPct val="150000"/>
              </a:lnSpc>
            </a:pPr>
            <a:r>
              <a:rPr b="0" spc="-5" dirty="0">
                <a:latin typeface="Franklin Gothic Medium"/>
                <a:cs typeface="Franklin Gothic Medium"/>
              </a:rPr>
              <a:t>Sifat penting </a:t>
            </a:r>
            <a:r>
              <a:rPr b="0" dirty="0">
                <a:latin typeface="Franklin Gothic Medium"/>
                <a:cs typeface="Franklin Gothic Medium"/>
              </a:rPr>
              <a:t>dari </a:t>
            </a:r>
            <a:r>
              <a:rPr b="0" spc="-5" dirty="0">
                <a:latin typeface="Franklin Gothic Medium"/>
                <a:cs typeface="Franklin Gothic Medium"/>
              </a:rPr>
              <a:t>media sosial membutuhkan </a:t>
            </a:r>
            <a:r>
              <a:rPr b="0" dirty="0">
                <a:latin typeface="Franklin Gothic Medium"/>
                <a:cs typeface="Franklin Gothic Medium"/>
              </a:rPr>
              <a:t>pemasaran </a:t>
            </a:r>
            <a:r>
              <a:rPr b="0" spc="5" dirty="0">
                <a:latin typeface="Franklin Gothic Medium"/>
                <a:cs typeface="Franklin Gothic Medium"/>
              </a:rPr>
              <a:t> </a:t>
            </a:r>
            <a:r>
              <a:rPr b="0" spc="-5" dirty="0">
                <a:latin typeface="Franklin Gothic Medium"/>
                <a:cs typeface="Franklin Gothic Medium"/>
              </a:rPr>
              <a:t>perusahaan </a:t>
            </a:r>
            <a:r>
              <a:rPr b="0" dirty="0">
                <a:latin typeface="Franklin Gothic Medium"/>
                <a:cs typeface="Franklin Gothic Medium"/>
              </a:rPr>
              <a:t>untuk </a:t>
            </a:r>
            <a:r>
              <a:rPr b="0" spc="-5" dirty="0">
                <a:latin typeface="Franklin Gothic Medium"/>
                <a:cs typeface="Franklin Gothic Medium"/>
              </a:rPr>
              <a:t>mengambil </a:t>
            </a:r>
            <a:r>
              <a:rPr b="0" dirty="0">
                <a:latin typeface="Franklin Gothic Medium"/>
                <a:cs typeface="Franklin Gothic Medium"/>
              </a:rPr>
              <a:t>bentuk dua arah </a:t>
            </a:r>
            <a:r>
              <a:rPr b="0" spc="-5" dirty="0">
                <a:latin typeface="Franklin Gothic Medium"/>
                <a:cs typeface="Franklin Gothic Medium"/>
              </a:rPr>
              <a:t>komunikasi </a:t>
            </a:r>
            <a:r>
              <a:rPr b="0" dirty="0">
                <a:latin typeface="Franklin Gothic Medium"/>
                <a:cs typeface="Franklin Gothic Medium"/>
              </a:rPr>
              <a:t> </a:t>
            </a:r>
            <a:r>
              <a:rPr b="0" spc="-5" dirty="0">
                <a:latin typeface="Franklin Gothic Medium"/>
                <a:cs typeface="Franklin Gothic Medium"/>
              </a:rPr>
              <a:t>dengan</a:t>
            </a:r>
            <a:r>
              <a:rPr b="0" spc="130" dirty="0">
                <a:latin typeface="Franklin Gothic Medium"/>
                <a:cs typeface="Franklin Gothic Medium"/>
              </a:rPr>
              <a:t> </a:t>
            </a:r>
            <a:r>
              <a:rPr b="0" spc="-5" dirty="0">
                <a:latin typeface="Franklin Gothic Medium"/>
                <a:cs typeface="Franklin Gothic Medium"/>
              </a:rPr>
              <a:t>pelanggan</a:t>
            </a:r>
            <a:r>
              <a:rPr b="0" spc="135" dirty="0">
                <a:latin typeface="Franklin Gothic Medium"/>
                <a:cs typeface="Franklin Gothic Medium"/>
              </a:rPr>
              <a:t> </a:t>
            </a:r>
            <a:r>
              <a:rPr b="0" dirty="0">
                <a:latin typeface="Franklin Gothic Medium"/>
                <a:cs typeface="Franklin Gothic Medium"/>
              </a:rPr>
              <a:t>bukan</a:t>
            </a:r>
            <a:r>
              <a:rPr b="0" spc="135" dirty="0">
                <a:latin typeface="Franklin Gothic Medium"/>
                <a:cs typeface="Franklin Gothic Medium"/>
              </a:rPr>
              <a:t> </a:t>
            </a:r>
            <a:r>
              <a:rPr b="0" spc="-5" dirty="0">
                <a:latin typeface="Franklin Gothic Medium"/>
                <a:cs typeface="Franklin Gothic Medium"/>
              </a:rPr>
              <a:t>monolog</a:t>
            </a:r>
            <a:r>
              <a:rPr b="0" spc="135" dirty="0">
                <a:latin typeface="Franklin Gothic Medium"/>
                <a:cs typeface="Franklin Gothic Medium"/>
              </a:rPr>
              <a:t> </a:t>
            </a:r>
            <a:r>
              <a:rPr b="0" dirty="0">
                <a:latin typeface="Franklin Gothic Medium"/>
                <a:cs typeface="Franklin Gothic Medium"/>
              </a:rPr>
              <a:t>dari</a:t>
            </a:r>
            <a:r>
              <a:rPr b="0" spc="130" dirty="0">
                <a:latin typeface="Franklin Gothic Medium"/>
                <a:cs typeface="Franklin Gothic Medium"/>
              </a:rPr>
              <a:t> </a:t>
            </a:r>
            <a:r>
              <a:rPr b="0" spc="-5" dirty="0">
                <a:latin typeface="Franklin Gothic Medium"/>
                <a:cs typeface="Franklin Gothic Medium"/>
              </a:rPr>
              <a:t>perusahaan.</a:t>
            </a:r>
            <a:r>
              <a:rPr b="0" spc="140" dirty="0">
                <a:latin typeface="Franklin Gothic Medium"/>
                <a:cs typeface="Franklin Gothic Medium"/>
              </a:rPr>
              <a:t> </a:t>
            </a:r>
            <a:r>
              <a:rPr b="0" spc="-15" dirty="0">
                <a:latin typeface="Franklin Gothic Medium"/>
                <a:cs typeface="Franklin Gothic Medium"/>
              </a:rPr>
              <a:t>Tentu, </a:t>
            </a:r>
            <a:r>
              <a:rPr b="0" spc="-290" dirty="0">
                <a:latin typeface="Franklin Gothic Medium"/>
                <a:cs typeface="Franklin Gothic Medium"/>
              </a:rPr>
              <a:t> </a:t>
            </a:r>
            <a:r>
              <a:rPr b="0" dirty="0">
                <a:latin typeface="Franklin Gothic Medium"/>
                <a:cs typeface="Franklin Gothic Medium"/>
              </a:rPr>
              <a:t>di </a:t>
            </a:r>
            <a:r>
              <a:rPr b="0" spc="-5" dirty="0">
                <a:latin typeface="Franklin Gothic Medium"/>
                <a:cs typeface="Franklin Gothic Medium"/>
              </a:rPr>
              <a:t>saluran media </a:t>
            </a:r>
            <a:r>
              <a:rPr b="0" dirty="0">
                <a:latin typeface="Franklin Gothic Medium"/>
                <a:cs typeface="Franklin Gothic Medium"/>
              </a:rPr>
              <a:t>sosial </a:t>
            </a:r>
            <a:r>
              <a:rPr b="0" spc="-5" dirty="0">
                <a:latin typeface="Franklin Gothic Medium"/>
                <a:cs typeface="Franklin Gothic Medium"/>
              </a:rPr>
              <a:t>perusahaan </a:t>
            </a:r>
            <a:r>
              <a:rPr b="0" spc="-10" dirty="0">
                <a:latin typeface="Franklin Gothic Medium"/>
                <a:cs typeface="Franklin Gothic Medium"/>
              </a:rPr>
              <a:t>memiliki </a:t>
            </a:r>
            <a:r>
              <a:rPr b="0" spc="-5" dirty="0">
                <a:latin typeface="Franklin Gothic Medium"/>
                <a:cs typeface="Franklin Gothic Medium"/>
              </a:rPr>
              <a:t>sedikit kontrol </a:t>
            </a:r>
            <a:r>
              <a:rPr b="0" dirty="0">
                <a:latin typeface="Franklin Gothic Medium"/>
                <a:cs typeface="Franklin Gothic Medium"/>
              </a:rPr>
              <a:t> atas</a:t>
            </a:r>
            <a:r>
              <a:rPr b="0" spc="5" dirty="0">
                <a:latin typeface="Franklin Gothic Medium"/>
                <a:cs typeface="Franklin Gothic Medium"/>
              </a:rPr>
              <a:t> </a:t>
            </a:r>
            <a:r>
              <a:rPr b="0" dirty="0">
                <a:latin typeface="Franklin Gothic Medium"/>
                <a:cs typeface="Franklin Gothic Medium"/>
              </a:rPr>
              <a:t>merek.</a:t>
            </a:r>
            <a:r>
              <a:rPr b="0" spc="5" dirty="0">
                <a:latin typeface="Franklin Gothic Medium"/>
                <a:cs typeface="Franklin Gothic Medium"/>
              </a:rPr>
              <a:t> </a:t>
            </a:r>
            <a:r>
              <a:rPr b="0" spc="-5" dirty="0">
                <a:latin typeface="Franklin Gothic Medium"/>
                <a:cs typeface="Franklin Gothic Medium"/>
              </a:rPr>
              <a:t>Di</a:t>
            </a:r>
            <a:r>
              <a:rPr b="0" dirty="0">
                <a:latin typeface="Franklin Gothic Medium"/>
                <a:cs typeface="Franklin Gothic Medium"/>
              </a:rPr>
              <a:t> media</a:t>
            </a:r>
            <a:r>
              <a:rPr b="0" spc="5" dirty="0">
                <a:latin typeface="Franklin Gothic Medium"/>
                <a:cs typeface="Franklin Gothic Medium"/>
              </a:rPr>
              <a:t> </a:t>
            </a:r>
            <a:r>
              <a:rPr b="0" spc="-5" dirty="0">
                <a:latin typeface="Franklin Gothic Medium"/>
                <a:cs typeface="Franklin Gothic Medium"/>
              </a:rPr>
              <a:t>sosial,</a:t>
            </a:r>
            <a:r>
              <a:rPr b="0" dirty="0">
                <a:latin typeface="Franklin Gothic Medium"/>
                <a:cs typeface="Franklin Gothic Medium"/>
              </a:rPr>
              <a:t> </a:t>
            </a:r>
            <a:r>
              <a:rPr b="0" spc="-5" dirty="0">
                <a:latin typeface="Franklin Gothic Medium"/>
                <a:cs typeface="Franklin Gothic Medium"/>
              </a:rPr>
              <a:t>penonton</a:t>
            </a:r>
            <a:r>
              <a:rPr b="0" dirty="0">
                <a:latin typeface="Franklin Gothic Medium"/>
                <a:cs typeface="Franklin Gothic Medium"/>
              </a:rPr>
              <a:t> </a:t>
            </a:r>
            <a:r>
              <a:rPr b="0" spc="-5" dirty="0">
                <a:latin typeface="Franklin Gothic Medium"/>
                <a:cs typeface="Franklin Gothic Medium"/>
              </a:rPr>
              <a:t>tidak</a:t>
            </a:r>
            <a:r>
              <a:rPr b="0" dirty="0">
                <a:latin typeface="Franklin Gothic Medium"/>
                <a:cs typeface="Franklin Gothic Medium"/>
              </a:rPr>
              <a:t> </a:t>
            </a:r>
            <a:r>
              <a:rPr b="0" spc="-5" dirty="0">
                <a:latin typeface="Franklin Gothic Medium"/>
                <a:cs typeface="Franklin Gothic Medium"/>
              </a:rPr>
              <a:t>berharap </a:t>
            </a:r>
            <a:r>
              <a:rPr b="0" dirty="0">
                <a:latin typeface="Franklin Gothic Medium"/>
                <a:cs typeface="Franklin Gothic Medium"/>
              </a:rPr>
              <a:t> </a:t>
            </a:r>
            <a:r>
              <a:rPr b="0" i="1" spc="-5" dirty="0">
                <a:latin typeface="Franklin Gothic Medium"/>
                <a:cs typeface="Franklin Gothic Medium"/>
              </a:rPr>
              <a:t>pitches</a:t>
            </a:r>
            <a:r>
              <a:rPr b="0" i="1" dirty="0">
                <a:latin typeface="Franklin Gothic Medium"/>
                <a:cs typeface="Franklin Gothic Medium"/>
              </a:rPr>
              <a:t> </a:t>
            </a:r>
            <a:r>
              <a:rPr b="0" spc="-5" dirty="0">
                <a:latin typeface="Franklin Gothic Medium"/>
                <a:cs typeface="Franklin Gothic Medium"/>
              </a:rPr>
              <a:t>penjualan</a:t>
            </a:r>
            <a:r>
              <a:rPr b="0" dirty="0">
                <a:latin typeface="Franklin Gothic Medium"/>
                <a:cs typeface="Franklin Gothic Medium"/>
              </a:rPr>
              <a:t> dan</a:t>
            </a:r>
            <a:r>
              <a:rPr b="0" spc="5" dirty="0">
                <a:latin typeface="Franklin Gothic Medium"/>
                <a:cs typeface="Franklin Gothic Medium"/>
              </a:rPr>
              <a:t> </a:t>
            </a:r>
            <a:r>
              <a:rPr b="0" spc="-5" dirty="0">
                <a:latin typeface="Franklin Gothic Medium"/>
                <a:cs typeface="Franklin Gothic Medium"/>
              </a:rPr>
              <a:t>pesan</a:t>
            </a:r>
            <a:r>
              <a:rPr b="0" dirty="0">
                <a:latin typeface="Franklin Gothic Medium"/>
                <a:cs typeface="Franklin Gothic Medium"/>
              </a:rPr>
              <a:t> </a:t>
            </a:r>
            <a:r>
              <a:rPr b="0" spc="-5" dirty="0">
                <a:latin typeface="Franklin Gothic Medium"/>
                <a:cs typeface="Franklin Gothic Medium"/>
              </a:rPr>
              <a:t>pemasaran</a:t>
            </a:r>
            <a:r>
              <a:rPr b="0" dirty="0">
                <a:latin typeface="Franklin Gothic Medium"/>
                <a:cs typeface="Franklin Gothic Medium"/>
              </a:rPr>
              <a:t> </a:t>
            </a:r>
            <a:r>
              <a:rPr b="0" spc="-5" dirty="0">
                <a:latin typeface="Franklin Gothic Medium"/>
                <a:cs typeface="Franklin Gothic Medium"/>
              </a:rPr>
              <a:t>tetapi</a:t>
            </a:r>
            <a:r>
              <a:rPr b="0" dirty="0">
                <a:latin typeface="Franklin Gothic Medium"/>
                <a:cs typeface="Franklin Gothic Medium"/>
              </a:rPr>
              <a:t> </a:t>
            </a:r>
            <a:r>
              <a:rPr b="0" spc="-5" dirty="0">
                <a:latin typeface="Franklin Gothic Medium"/>
                <a:cs typeface="Franklin Gothic Medium"/>
              </a:rPr>
              <a:t>informasi </a:t>
            </a:r>
            <a:r>
              <a:rPr b="0" spc="-285" dirty="0">
                <a:latin typeface="Franklin Gothic Medium"/>
                <a:cs typeface="Franklin Gothic Medium"/>
              </a:rPr>
              <a:t> </a:t>
            </a:r>
            <a:r>
              <a:rPr b="0" spc="-10" dirty="0">
                <a:latin typeface="Franklin Gothic Medium"/>
                <a:cs typeface="Franklin Gothic Medium"/>
              </a:rPr>
              <a:t>nyata</a:t>
            </a:r>
            <a:r>
              <a:rPr b="0" spc="-5" dirty="0">
                <a:latin typeface="Franklin Gothic Medium"/>
                <a:cs typeface="Franklin Gothic Medium"/>
              </a:rPr>
              <a:t> dihasilkan</a:t>
            </a:r>
            <a:r>
              <a:rPr b="0" dirty="0">
                <a:latin typeface="Franklin Gothic Medium"/>
                <a:cs typeface="Franklin Gothic Medium"/>
              </a:rPr>
              <a:t> </a:t>
            </a:r>
            <a:r>
              <a:rPr b="0" spc="-5" dirty="0">
                <a:latin typeface="Franklin Gothic Medium"/>
                <a:cs typeface="Franklin Gothic Medium"/>
              </a:rPr>
              <a:t>oleh</a:t>
            </a:r>
            <a:r>
              <a:rPr b="0" dirty="0">
                <a:latin typeface="Franklin Gothic Medium"/>
                <a:cs typeface="Franklin Gothic Medium"/>
              </a:rPr>
              <a:t> </a:t>
            </a:r>
            <a:r>
              <a:rPr b="0" spc="-5" dirty="0">
                <a:latin typeface="Franklin Gothic Medium"/>
                <a:cs typeface="Franklin Gothic Medium"/>
              </a:rPr>
              <a:t>percakapan</a:t>
            </a:r>
            <a:r>
              <a:rPr b="0" dirty="0">
                <a:latin typeface="Franklin Gothic Medium"/>
                <a:cs typeface="Franklin Gothic Medium"/>
              </a:rPr>
              <a:t> </a:t>
            </a:r>
            <a:r>
              <a:rPr b="0" spc="-5" dirty="0">
                <a:latin typeface="Franklin Gothic Medium"/>
                <a:cs typeface="Franklin Gothic Medium"/>
              </a:rPr>
              <a:t>sekitar</a:t>
            </a:r>
            <a:r>
              <a:rPr b="0" dirty="0">
                <a:latin typeface="Franklin Gothic Medium"/>
                <a:cs typeface="Franklin Gothic Medium"/>
              </a:rPr>
              <a:t> </a:t>
            </a:r>
            <a:r>
              <a:rPr b="0" spc="-5" dirty="0">
                <a:latin typeface="Franklin Gothic Medium"/>
                <a:cs typeface="Franklin Gothic Medium"/>
              </a:rPr>
              <a:t>merek </a:t>
            </a:r>
            <a:r>
              <a:rPr b="0" dirty="0">
                <a:latin typeface="Franklin Gothic Medium"/>
                <a:cs typeface="Franklin Gothic Medium"/>
              </a:rPr>
              <a:t> </a:t>
            </a:r>
            <a:r>
              <a:rPr b="0" spc="-5" dirty="0">
                <a:latin typeface="Franklin Gothic Medium"/>
                <a:cs typeface="Franklin Gothic Medium"/>
              </a:rPr>
              <a:t>(Christodoulides, 2009; </a:t>
            </a:r>
            <a:r>
              <a:rPr b="0" spc="-10" dirty="0">
                <a:latin typeface="Franklin Gothic Medium"/>
                <a:cs typeface="Franklin Gothic Medium"/>
              </a:rPr>
              <a:t>Weinberg </a:t>
            </a:r>
            <a:r>
              <a:rPr b="0" dirty="0">
                <a:latin typeface="Franklin Gothic Medium"/>
                <a:cs typeface="Franklin Gothic Medium"/>
              </a:rPr>
              <a:t>dan </a:t>
            </a:r>
            <a:r>
              <a:rPr b="0" spc="-5" dirty="0">
                <a:latin typeface="Franklin Gothic Medium"/>
                <a:cs typeface="Franklin Gothic Medium"/>
              </a:rPr>
              <a:t>Pehlivan, </a:t>
            </a:r>
            <a:r>
              <a:rPr b="0" spc="-10" dirty="0">
                <a:latin typeface="Franklin Gothic Medium"/>
                <a:cs typeface="Franklin Gothic Medium"/>
              </a:rPr>
              <a:t>2011), </a:t>
            </a:r>
            <a:r>
              <a:rPr b="0" dirty="0">
                <a:latin typeface="Franklin Gothic Medium"/>
                <a:cs typeface="Franklin Gothic Medium"/>
              </a:rPr>
              <a:t>dan </a:t>
            </a:r>
            <a:r>
              <a:rPr b="0" spc="5" dirty="0">
                <a:latin typeface="Franklin Gothic Medium"/>
                <a:cs typeface="Franklin Gothic Medium"/>
              </a:rPr>
              <a:t> </a:t>
            </a:r>
            <a:r>
              <a:rPr b="0" spc="-5" dirty="0">
                <a:latin typeface="Franklin Gothic Medium"/>
                <a:cs typeface="Franklin Gothic Medium"/>
              </a:rPr>
              <a:t>mereka berharap cerita </a:t>
            </a:r>
            <a:r>
              <a:rPr b="0" spc="-10" dirty="0">
                <a:latin typeface="Franklin Gothic Medium"/>
                <a:cs typeface="Franklin Gothic Medium"/>
              </a:rPr>
              <a:t>otentik </a:t>
            </a:r>
            <a:r>
              <a:rPr b="0" spc="-5" dirty="0">
                <a:latin typeface="Franklin Gothic Medium"/>
                <a:cs typeface="Franklin Gothic Medium"/>
              </a:rPr>
              <a:t>untuk diberitahu (Fournier </a:t>
            </a:r>
            <a:r>
              <a:rPr b="0" dirty="0">
                <a:latin typeface="Franklin Gothic Medium"/>
                <a:cs typeface="Franklin Gothic Medium"/>
              </a:rPr>
              <a:t> dan</a:t>
            </a:r>
            <a:r>
              <a:rPr b="0" spc="-10" dirty="0">
                <a:latin typeface="Franklin Gothic Medium"/>
                <a:cs typeface="Franklin Gothic Medium"/>
              </a:rPr>
              <a:t> </a:t>
            </a:r>
            <a:r>
              <a:rPr b="0" spc="-20" dirty="0">
                <a:latin typeface="Franklin Gothic Medium"/>
                <a:cs typeface="Franklin Gothic Medium"/>
              </a:rPr>
              <a:t>Avery,</a:t>
            </a:r>
            <a:r>
              <a:rPr b="0" spc="35" dirty="0">
                <a:latin typeface="Franklin Gothic Medium"/>
                <a:cs typeface="Franklin Gothic Medium"/>
              </a:rPr>
              <a:t> </a:t>
            </a:r>
            <a:r>
              <a:rPr b="0" spc="-5" dirty="0">
                <a:latin typeface="Franklin Gothic Medium"/>
                <a:cs typeface="Franklin Gothic Medium"/>
              </a:rPr>
              <a:t>2011).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b="0" spc="-5" dirty="0">
              <a:latin typeface="Franklin Gothic Medium"/>
              <a:cs typeface="Franklin Gothic Medium"/>
            </a:endParaRPr>
          </a:p>
          <a:p>
            <a:pPr marL="12700" marR="6350" algn="just">
              <a:lnSpc>
                <a:spcPct val="150000"/>
              </a:lnSpc>
            </a:pPr>
            <a:r>
              <a:rPr b="0" dirty="0">
                <a:latin typeface="Franklin Gothic Medium"/>
                <a:cs typeface="Franklin Gothic Medium"/>
              </a:rPr>
              <a:t>Menurut</a:t>
            </a:r>
            <a:r>
              <a:rPr b="0" spc="5" dirty="0">
                <a:latin typeface="Franklin Gothic Medium"/>
                <a:cs typeface="Franklin Gothic Medium"/>
              </a:rPr>
              <a:t> </a:t>
            </a:r>
            <a:r>
              <a:rPr b="0" spc="-5" dirty="0">
                <a:latin typeface="Franklin Gothic Medium"/>
                <a:cs typeface="Franklin Gothic Medium"/>
              </a:rPr>
              <a:t>sebuah</a:t>
            </a:r>
            <a:r>
              <a:rPr b="0" dirty="0">
                <a:latin typeface="Franklin Gothic Medium"/>
                <a:cs typeface="Franklin Gothic Medium"/>
              </a:rPr>
              <a:t> </a:t>
            </a:r>
            <a:r>
              <a:rPr b="0" spc="-5" dirty="0">
                <a:latin typeface="Franklin Gothic Medium"/>
                <a:cs typeface="Franklin Gothic Medium"/>
              </a:rPr>
              <a:t>studi</a:t>
            </a:r>
            <a:r>
              <a:rPr b="0" dirty="0">
                <a:latin typeface="Franklin Gothic Medium"/>
                <a:cs typeface="Franklin Gothic Medium"/>
              </a:rPr>
              <a:t> baru</a:t>
            </a:r>
            <a:r>
              <a:rPr b="0" spc="5" dirty="0">
                <a:latin typeface="Franklin Gothic Medium"/>
                <a:cs typeface="Franklin Gothic Medium"/>
              </a:rPr>
              <a:t> </a:t>
            </a:r>
            <a:r>
              <a:rPr b="0" dirty="0">
                <a:latin typeface="Franklin Gothic Medium"/>
                <a:cs typeface="Franklin Gothic Medium"/>
              </a:rPr>
              <a:t>pada</a:t>
            </a:r>
            <a:r>
              <a:rPr b="0" spc="5" dirty="0">
                <a:latin typeface="Franklin Gothic Medium"/>
                <a:cs typeface="Franklin Gothic Medium"/>
              </a:rPr>
              <a:t> </a:t>
            </a:r>
            <a:r>
              <a:rPr b="0" spc="-5" dirty="0">
                <a:latin typeface="Franklin Gothic Medium"/>
                <a:cs typeface="Franklin Gothic Medium"/>
              </a:rPr>
              <a:t>462</a:t>
            </a:r>
            <a:r>
              <a:rPr b="0" dirty="0">
                <a:latin typeface="Franklin Gothic Medium"/>
                <a:cs typeface="Franklin Gothic Medium"/>
              </a:rPr>
              <a:t> </a:t>
            </a:r>
            <a:r>
              <a:rPr b="0" spc="-5" dirty="0">
                <a:latin typeface="Franklin Gothic Medium"/>
                <a:cs typeface="Franklin Gothic Medium"/>
              </a:rPr>
              <a:t>UKM</a:t>
            </a:r>
            <a:r>
              <a:rPr b="0" dirty="0">
                <a:latin typeface="Franklin Gothic Medium"/>
                <a:cs typeface="Franklin Gothic Medium"/>
              </a:rPr>
              <a:t> di</a:t>
            </a:r>
            <a:r>
              <a:rPr b="0" spc="5" dirty="0">
                <a:latin typeface="Franklin Gothic Medium"/>
                <a:cs typeface="Franklin Gothic Medium"/>
              </a:rPr>
              <a:t> </a:t>
            </a:r>
            <a:r>
              <a:rPr b="0" spc="-10" dirty="0">
                <a:latin typeface="Franklin Gothic Medium"/>
                <a:cs typeface="Franklin Gothic Medium"/>
              </a:rPr>
              <a:t>Amerika </a:t>
            </a:r>
            <a:r>
              <a:rPr b="0" spc="-5" dirty="0">
                <a:latin typeface="Franklin Gothic Medium"/>
                <a:cs typeface="Franklin Gothic Medium"/>
              </a:rPr>
              <a:t> Serikat,</a:t>
            </a:r>
            <a:r>
              <a:rPr b="0" dirty="0">
                <a:latin typeface="Franklin Gothic Medium"/>
                <a:cs typeface="Franklin Gothic Medium"/>
              </a:rPr>
              <a:t> </a:t>
            </a:r>
            <a:r>
              <a:rPr b="0" spc="-10" dirty="0">
                <a:latin typeface="Franklin Gothic Medium"/>
                <a:cs typeface="Franklin Gothic Medium"/>
              </a:rPr>
              <a:t>banyak</a:t>
            </a:r>
            <a:r>
              <a:rPr b="0" spc="-5" dirty="0">
                <a:latin typeface="Franklin Gothic Medium"/>
                <a:cs typeface="Franklin Gothic Medium"/>
              </a:rPr>
              <a:t> UKM</a:t>
            </a:r>
            <a:r>
              <a:rPr b="0" dirty="0">
                <a:latin typeface="Franklin Gothic Medium"/>
                <a:cs typeface="Franklin Gothic Medium"/>
              </a:rPr>
              <a:t> </a:t>
            </a:r>
            <a:r>
              <a:rPr b="0" spc="-5" dirty="0">
                <a:latin typeface="Franklin Gothic Medium"/>
                <a:cs typeface="Franklin Gothic Medium"/>
              </a:rPr>
              <a:t>berjuang</a:t>
            </a:r>
            <a:r>
              <a:rPr b="0" dirty="0">
                <a:latin typeface="Franklin Gothic Medium"/>
                <a:cs typeface="Franklin Gothic Medium"/>
              </a:rPr>
              <a:t> </a:t>
            </a:r>
            <a:r>
              <a:rPr b="0" spc="-5" dirty="0">
                <a:latin typeface="Franklin Gothic Medium"/>
                <a:cs typeface="Franklin Gothic Medium"/>
              </a:rPr>
              <a:t>dengan</a:t>
            </a:r>
            <a:r>
              <a:rPr b="0" spc="295" dirty="0">
                <a:latin typeface="Franklin Gothic Medium"/>
                <a:cs typeface="Franklin Gothic Medium"/>
              </a:rPr>
              <a:t> </a:t>
            </a:r>
            <a:r>
              <a:rPr b="0" spc="-5" dirty="0">
                <a:latin typeface="Franklin Gothic Medium"/>
                <a:cs typeface="Franklin Gothic Medium"/>
              </a:rPr>
              <a:t>menambahkan </a:t>
            </a:r>
            <a:r>
              <a:rPr b="0" dirty="0">
                <a:latin typeface="Franklin Gothic Medium"/>
                <a:cs typeface="Franklin Gothic Medium"/>
              </a:rPr>
              <a:t> </a:t>
            </a:r>
            <a:r>
              <a:rPr b="0" spc="-5" dirty="0">
                <a:latin typeface="Franklin Gothic Medium"/>
                <a:cs typeface="Franklin Gothic Medium"/>
              </a:rPr>
              <a:t>beban kerja media </a:t>
            </a:r>
            <a:r>
              <a:rPr b="0" dirty="0">
                <a:latin typeface="Franklin Gothic Medium"/>
                <a:cs typeface="Franklin Gothic Medium"/>
              </a:rPr>
              <a:t>sosial </a:t>
            </a:r>
            <a:r>
              <a:rPr b="0" spc="-10" dirty="0">
                <a:latin typeface="Franklin Gothic Medium"/>
                <a:cs typeface="Franklin Gothic Medium"/>
              </a:rPr>
              <a:t>(Moyle, </a:t>
            </a:r>
            <a:r>
              <a:rPr b="0" spc="-5" dirty="0">
                <a:latin typeface="Franklin Gothic Medium"/>
                <a:cs typeface="Franklin Gothic Medium"/>
              </a:rPr>
              <a:t>2012). </a:t>
            </a:r>
            <a:r>
              <a:rPr b="0" spc="-10" dirty="0">
                <a:latin typeface="Franklin Gothic Medium"/>
                <a:cs typeface="Franklin Gothic Medium"/>
              </a:rPr>
              <a:t>Penelitian </a:t>
            </a:r>
            <a:r>
              <a:rPr b="0" spc="-5" dirty="0">
                <a:latin typeface="Franklin Gothic Medium"/>
                <a:cs typeface="Franklin Gothic Medium"/>
              </a:rPr>
              <a:t>ini </a:t>
            </a:r>
            <a:r>
              <a:rPr b="0" dirty="0">
                <a:latin typeface="Franklin Gothic Medium"/>
                <a:cs typeface="Franklin Gothic Medium"/>
              </a:rPr>
              <a:t>juga </a:t>
            </a:r>
            <a:r>
              <a:rPr b="0" spc="5" dirty="0">
                <a:latin typeface="Franklin Gothic Medium"/>
                <a:cs typeface="Franklin Gothic Medium"/>
              </a:rPr>
              <a:t> </a:t>
            </a:r>
            <a:r>
              <a:rPr b="0" spc="-5" dirty="0">
                <a:latin typeface="Franklin Gothic Medium"/>
                <a:cs typeface="Franklin Gothic Medium"/>
              </a:rPr>
              <a:t>menunjukkan</a:t>
            </a:r>
            <a:r>
              <a:rPr b="0" spc="290" dirty="0">
                <a:latin typeface="Franklin Gothic Medium"/>
                <a:cs typeface="Franklin Gothic Medium"/>
              </a:rPr>
              <a:t> </a:t>
            </a:r>
            <a:r>
              <a:rPr b="0" spc="295" dirty="0">
                <a:latin typeface="Franklin Gothic Medium"/>
                <a:cs typeface="Franklin Gothic Medium"/>
              </a:rPr>
              <a:t> </a:t>
            </a:r>
            <a:r>
              <a:rPr b="0" dirty="0">
                <a:latin typeface="Franklin Gothic Medium"/>
                <a:cs typeface="Franklin Gothic Medium"/>
              </a:rPr>
              <a:t>bahwa    </a:t>
            </a:r>
            <a:r>
              <a:rPr b="0" spc="5" dirty="0">
                <a:latin typeface="Franklin Gothic Medium"/>
                <a:cs typeface="Franklin Gothic Medium"/>
              </a:rPr>
              <a:t> </a:t>
            </a:r>
            <a:r>
              <a:rPr b="0" spc="-5" dirty="0">
                <a:latin typeface="Franklin Gothic Medium"/>
                <a:cs typeface="Franklin Gothic Medium"/>
              </a:rPr>
              <a:t>UKM</a:t>
            </a:r>
            <a:r>
              <a:rPr b="0" spc="434" dirty="0">
                <a:latin typeface="Franklin Gothic Medium"/>
                <a:cs typeface="Franklin Gothic Medium"/>
              </a:rPr>
              <a:t> </a:t>
            </a:r>
            <a:r>
              <a:rPr b="0" spc="440" dirty="0">
                <a:latin typeface="Franklin Gothic Medium"/>
                <a:cs typeface="Franklin Gothic Medium"/>
              </a:rPr>
              <a:t> </a:t>
            </a:r>
            <a:r>
              <a:rPr b="0" spc="-5" dirty="0">
                <a:latin typeface="Franklin Gothic Medium"/>
                <a:cs typeface="Franklin Gothic Medium"/>
              </a:rPr>
              <a:t>menghabiskan</a:t>
            </a:r>
            <a:r>
              <a:rPr b="0" spc="434" dirty="0">
                <a:latin typeface="Franklin Gothic Medium"/>
                <a:cs typeface="Franklin Gothic Medium"/>
              </a:rPr>
              <a:t> </a:t>
            </a:r>
            <a:r>
              <a:rPr b="0" spc="440" dirty="0">
                <a:latin typeface="Franklin Gothic Medium"/>
                <a:cs typeface="Franklin Gothic Medium"/>
              </a:rPr>
              <a:t> </a:t>
            </a:r>
            <a:r>
              <a:rPr b="0" dirty="0">
                <a:latin typeface="Franklin Gothic Medium"/>
                <a:cs typeface="Franklin Gothic Medium"/>
              </a:rPr>
              <a:t>up </a:t>
            </a:r>
            <a:r>
              <a:rPr b="0" spc="5" dirty="0">
                <a:latin typeface="Franklin Gothic Medium"/>
                <a:cs typeface="Franklin Gothic Medium"/>
              </a:rPr>
              <a:t> </a:t>
            </a:r>
            <a:r>
              <a:rPr b="0" dirty="0">
                <a:latin typeface="Franklin Gothic Medium"/>
                <a:cs typeface="Franklin Gothic Medium"/>
              </a:rPr>
              <a:t>sampai</a:t>
            </a:r>
            <a:r>
              <a:rPr b="0" spc="60" dirty="0">
                <a:latin typeface="Franklin Gothic Medium"/>
                <a:cs typeface="Franklin Gothic Medium"/>
              </a:rPr>
              <a:t> </a:t>
            </a:r>
            <a:r>
              <a:rPr b="0" spc="-5" dirty="0">
                <a:latin typeface="Franklin Gothic Medium"/>
                <a:cs typeface="Franklin Gothic Medium"/>
              </a:rPr>
              <a:t>enam</a:t>
            </a:r>
            <a:r>
              <a:rPr b="0" spc="70" dirty="0">
                <a:latin typeface="Franklin Gothic Medium"/>
                <a:cs typeface="Franklin Gothic Medium"/>
              </a:rPr>
              <a:t> </a:t>
            </a:r>
            <a:r>
              <a:rPr b="0" spc="-5" dirty="0">
                <a:latin typeface="Franklin Gothic Medium"/>
                <a:cs typeface="Franklin Gothic Medium"/>
              </a:rPr>
              <a:t>jam</a:t>
            </a:r>
            <a:r>
              <a:rPr b="0" spc="75" dirty="0">
                <a:latin typeface="Franklin Gothic Medium"/>
                <a:cs typeface="Franklin Gothic Medium"/>
              </a:rPr>
              <a:t> </a:t>
            </a:r>
            <a:r>
              <a:rPr b="0" spc="-5" dirty="0">
                <a:latin typeface="Franklin Gothic Medium"/>
                <a:cs typeface="Franklin Gothic Medium"/>
              </a:rPr>
              <a:t>setiap</a:t>
            </a:r>
            <a:r>
              <a:rPr b="0" spc="75" dirty="0">
                <a:latin typeface="Franklin Gothic Medium"/>
                <a:cs typeface="Franklin Gothic Medium"/>
              </a:rPr>
              <a:t> </a:t>
            </a:r>
            <a:r>
              <a:rPr b="0" spc="-5" dirty="0">
                <a:latin typeface="Franklin Gothic Medium"/>
                <a:cs typeface="Franklin Gothic Medium"/>
              </a:rPr>
              <a:t>minggu</a:t>
            </a:r>
            <a:r>
              <a:rPr b="0" spc="60" dirty="0">
                <a:latin typeface="Franklin Gothic Medium"/>
                <a:cs typeface="Franklin Gothic Medium"/>
              </a:rPr>
              <a:t> </a:t>
            </a:r>
            <a:r>
              <a:rPr b="0" dirty="0">
                <a:latin typeface="Franklin Gothic Medium"/>
                <a:cs typeface="Franklin Gothic Medium"/>
              </a:rPr>
              <a:t>di</a:t>
            </a:r>
            <a:r>
              <a:rPr b="0" spc="75" dirty="0">
                <a:latin typeface="Franklin Gothic Medium"/>
                <a:cs typeface="Franklin Gothic Medium"/>
              </a:rPr>
              <a:t> </a:t>
            </a:r>
            <a:r>
              <a:rPr b="0" spc="-5" dirty="0">
                <a:latin typeface="Franklin Gothic Medium"/>
                <a:cs typeface="Franklin Gothic Medium"/>
              </a:rPr>
              <a:t>media</a:t>
            </a:r>
            <a:r>
              <a:rPr b="0" spc="80" dirty="0">
                <a:latin typeface="Franklin Gothic Medium"/>
                <a:cs typeface="Franklin Gothic Medium"/>
              </a:rPr>
              <a:t> </a:t>
            </a:r>
            <a:r>
              <a:rPr b="0" spc="-5" dirty="0">
                <a:latin typeface="Franklin Gothic Medium"/>
                <a:cs typeface="Franklin Gothic Medium"/>
              </a:rPr>
              <a:t>sosial.</a:t>
            </a:r>
            <a:r>
              <a:rPr b="0" spc="70" dirty="0">
                <a:latin typeface="Franklin Gothic Medium"/>
                <a:cs typeface="Franklin Gothic Medium"/>
              </a:rPr>
              <a:t> </a:t>
            </a:r>
            <a:r>
              <a:rPr b="0" spc="-5" dirty="0">
                <a:latin typeface="Franklin Gothic Medium"/>
                <a:cs typeface="Franklin Gothic Medium"/>
              </a:rPr>
              <a:t>Alat</a:t>
            </a:r>
            <a:r>
              <a:rPr b="0" spc="75" dirty="0">
                <a:latin typeface="Franklin Gothic Medium"/>
                <a:cs typeface="Franklin Gothic Medium"/>
              </a:rPr>
              <a:t> </a:t>
            </a:r>
            <a:r>
              <a:rPr b="0" spc="-10" dirty="0">
                <a:latin typeface="Franklin Gothic Medium"/>
                <a:cs typeface="Franklin Gothic Medium"/>
              </a:rPr>
              <a:t>yang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25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4730241" y="1489837"/>
            <a:ext cx="3978275" cy="2399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100"/>
              </a:lnSpc>
              <a:spcBef>
                <a:spcPts val="100"/>
              </a:spcBef>
              <a:tabLst>
                <a:tab pos="1734820" algn="l"/>
                <a:tab pos="3147695" algn="l"/>
              </a:tabLst>
            </a:pP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tersedia,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Facebook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(90%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penggunaan)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dan</a:t>
            </a:r>
            <a:r>
              <a:rPr sz="12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2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Twitter</a:t>
            </a:r>
            <a:r>
              <a:rPr sz="1200" spc="-1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(70%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penggunaan) adalah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yang paling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populer,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sedangkan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adopsi </a:t>
            </a:r>
            <a:r>
              <a:rPr sz="1200" spc="-28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l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og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gi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ng	dan	p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e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n</a:t>
            </a:r>
            <a:r>
              <a:rPr sz="1200" spc="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g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gunaan  LinkedIn (digunakan oleh sekitar setengah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dari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UKM yang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disurvei),</a:t>
            </a:r>
            <a:r>
              <a:rPr sz="1200" spc="3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Google+,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dan</a:t>
            </a:r>
            <a:r>
              <a:rPr sz="1200" spc="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Pinterest</a:t>
            </a:r>
            <a:r>
              <a:rPr sz="1200" spc="1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tetap</a:t>
            </a:r>
            <a:r>
              <a:rPr sz="1200" spc="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lambat.</a:t>
            </a:r>
            <a:endParaRPr sz="12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Franklin Gothic Medium"/>
              <a:cs typeface="Franklin Gothic Medium"/>
            </a:endParaRPr>
          </a:p>
          <a:p>
            <a:pPr marL="12700" marR="6350" algn="just">
              <a:lnSpc>
                <a:spcPct val="150100"/>
              </a:lnSpc>
            </a:pP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Menurut penelitian, sepertiga dari UKM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yang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disurvei ingin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menghabiskan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lebih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sedikit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waktu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pada</a:t>
            </a:r>
            <a:r>
              <a:rPr sz="12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media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sosial. </a:t>
            </a:r>
            <a:r>
              <a:rPr sz="1200" spc="-28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Interaktivitas</a:t>
            </a:r>
            <a:r>
              <a:rPr sz="1200" spc="19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dalam</a:t>
            </a:r>
            <a:r>
              <a:rPr sz="1200" spc="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internet</a:t>
            </a:r>
            <a:r>
              <a:rPr sz="1200" spc="19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tampaknya</a:t>
            </a:r>
            <a:r>
              <a:rPr sz="1200" spc="19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memiliki</a:t>
            </a:r>
            <a:r>
              <a:rPr sz="1200" spc="17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dampak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30241" y="3863720"/>
            <a:ext cx="3074670" cy="57404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9"/>
              </a:spcBef>
              <a:tabLst>
                <a:tab pos="1094105" algn="l"/>
                <a:tab pos="2106930" algn="l"/>
              </a:tabLst>
            </a:pP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positif	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pada	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online</a:t>
            </a:r>
            <a:endParaRPr sz="12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  <a:tabLst>
                <a:tab pos="638810" algn="l"/>
                <a:tab pos="1304925" algn="l"/>
                <a:tab pos="2432685" algn="l"/>
              </a:tabLst>
            </a:pP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kinerja	dengan	meningkatkan	perhatian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03844" y="3863720"/>
            <a:ext cx="8039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310" marR="5080" indent="-55244">
              <a:lnSpc>
                <a:spcPct val="15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e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r</a:t>
            </a:r>
            <a:r>
              <a:rPr sz="12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u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</a:t>
            </a:r>
            <a:r>
              <a:rPr sz="12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h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aan  p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e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l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anggan,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30241" y="4411980"/>
            <a:ext cx="397637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200"/>
              </a:lnSpc>
              <a:spcBef>
                <a:spcPts val="100"/>
              </a:spcBef>
            </a:pP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mengembangkan</a:t>
            </a:r>
            <a:r>
              <a:rPr sz="1200" spc="18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hubungan</a:t>
            </a:r>
            <a:r>
              <a:rPr sz="1200" spc="19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yang</a:t>
            </a:r>
            <a:r>
              <a:rPr sz="1200" spc="19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lebih</a:t>
            </a:r>
            <a:r>
              <a:rPr sz="1200" spc="19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kuat</a:t>
            </a:r>
            <a:r>
              <a:rPr sz="1200" spc="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dan</a:t>
            </a:r>
            <a:r>
              <a:rPr sz="1200" spc="19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sehingga </a:t>
            </a:r>
            <a:r>
              <a:rPr sz="1200" spc="-28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meningkatkan</a:t>
            </a:r>
            <a:r>
              <a:rPr sz="1200" spc="2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kepuasan</a:t>
            </a:r>
            <a:r>
              <a:rPr sz="1200" spc="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keseluruhan</a:t>
            </a:r>
            <a:r>
              <a:rPr sz="1200" spc="1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(Simmons,</a:t>
            </a:r>
            <a:r>
              <a:rPr sz="1200" spc="3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2007).</a:t>
            </a:r>
            <a:endParaRPr sz="12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E4E8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01570" y="883665"/>
            <a:ext cx="5557520" cy="76644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725"/>
              </a:spcBef>
            </a:pPr>
            <a:r>
              <a:rPr spc="-315" dirty="0"/>
              <a:t>A</a:t>
            </a:r>
            <a:r>
              <a:rPr spc="-295" dirty="0"/>
              <a:t>P</a:t>
            </a:r>
            <a:r>
              <a:rPr spc="-325" dirty="0"/>
              <a:t>A</a:t>
            </a:r>
            <a:r>
              <a:rPr spc="-100" dirty="0"/>
              <a:t> </a:t>
            </a:r>
            <a:r>
              <a:rPr spc="-85" dirty="0"/>
              <a:t>M</a:t>
            </a:r>
            <a:r>
              <a:rPr spc="-345" dirty="0"/>
              <a:t>E</a:t>
            </a:r>
            <a:r>
              <a:rPr spc="-195" dirty="0"/>
              <a:t>N</a:t>
            </a:r>
            <a:r>
              <a:rPr spc="-210" dirty="0"/>
              <a:t>ARI</a:t>
            </a:r>
            <a:r>
              <a:rPr spc="-245" dirty="0"/>
              <a:t>K</a:t>
            </a:r>
            <a:r>
              <a:rPr spc="-195" dirty="0"/>
              <a:t>N</a:t>
            </a:r>
            <a:r>
              <a:rPr spc="-484" dirty="0"/>
              <a:t>Y</a:t>
            </a:r>
            <a:r>
              <a:rPr spc="-325" dirty="0"/>
              <a:t>A</a:t>
            </a:r>
            <a:r>
              <a:rPr spc="-114" dirty="0"/>
              <a:t> </a:t>
            </a:r>
            <a:r>
              <a:rPr spc="-250" dirty="0"/>
              <a:t>D</a:t>
            </a:r>
            <a:r>
              <a:rPr spc="-315" dirty="0"/>
              <a:t>A</a:t>
            </a:r>
            <a:r>
              <a:rPr spc="-204" dirty="0"/>
              <a:t>R</a:t>
            </a:r>
            <a:r>
              <a:rPr spc="-35" dirty="0"/>
              <a:t>I</a:t>
            </a:r>
            <a:r>
              <a:rPr spc="-105" dirty="0"/>
              <a:t> </a:t>
            </a:r>
            <a:r>
              <a:rPr spc="-175" dirty="0"/>
              <a:t>P</a:t>
            </a:r>
            <a:r>
              <a:rPr spc="-345" dirty="0"/>
              <a:t>E</a:t>
            </a:r>
            <a:r>
              <a:rPr spc="-85" dirty="0"/>
              <a:t>M</a:t>
            </a:r>
            <a:r>
              <a:rPr spc="-240" dirty="0"/>
              <a:t>ASARAN  </a:t>
            </a:r>
            <a:r>
              <a:rPr spc="-250" dirty="0"/>
              <a:t>DIGITAL?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26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873376" y="2531978"/>
            <a:ext cx="648335" cy="848360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18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</a:t>
            </a:r>
            <a:r>
              <a:rPr sz="18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e</a:t>
            </a:r>
            <a:r>
              <a:rPr sz="18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dia</a:t>
            </a:r>
            <a:endParaRPr sz="1800">
              <a:latin typeface="Franklin Gothic Medium"/>
              <a:cs typeface="Franklin Gothic Medium"/>
            </a:endParaRPr>
          </a:p>
          <a:p>
            <a:pPr marL="52069">
              <a:lnSpc>
                <a:spcPct val="100000"/>
              </a:lnSpc>
              <a:spcBef>
                <a:spcPts val="1080"/>
              </a:spcBef>
            </a:pPr>
            <a:r>
              <a:rPr sz="18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untuk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96336" y="2531978"/>
            <a:ext cx="2136140" cy="848360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33655">
              <a:lnSpc>
                <a:spcPct val="100000"/>
              </a:lnSpc>
              <a:spcBef>
                <a:spcPts val="1175"/>
              </a:spcBef>
              <a:tabLst>
                <a:tab pos="1059815" algn="l"/>
                <a:tab pos="1658620" algn="l"/>
              </a:tabLst>
            </a:pPr>
            <a:r>
              <a:rPr sz="18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</a:t>
            </a:r>
            <a:r>
              <a:rPr sz="18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enjad</a:t>
            </a:r>
            <a:r>
              <a:rPr sz="18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i	al</a:t>
            </a:r>
            <a:r>
              <a:rPr sz="1800" spc="-1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</a:t>
            </a:r>
            <a:r>
              <a:rPr sz="18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	</a:t>
            </a:r>
            <a:r>
              <a:rPr sz="1800" spc="-3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y</a:t>
            </a:r>
            <a:r>
              <a:rPr sz="18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ang</a:t>
            </a:r>
            <a:endParaRPr sz="18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1484630" algn="l"/>
              </a:tabLst>
            </a:pPr>
            <a:r>
              <a:rPr sz="18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memba</a:t>
            </a:r>
            <a:r>
              <a:rPr sz="18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n</a:t>
            </a:r>
            <a:r>
              <a:rPr sz="18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gu</a:t>
            </a:r>
            <a:r>
              <a:rPr sz="18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n	</a:t>
            </a:r>
            <a:r>
              <a:rPr sz="18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</a:t>
            </a:r>
            <a:r>
              <a:rPr sz="18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e</a:t>
            </a:r>
            <a:r>
              <a:rPr sz="18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rek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0805" y="2531978"/>
            <a:ext cx="659765" cy="1259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95"/>
              </a:spcBef>
            </a:pPr>
            <a:r>
              <a:rPr sz="18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Sosial </a:t>
            </a:r>
            <a:r>
              <a:rPr sz="1800" spc="-44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e</a:t>
            </a:r>
            <a:r>
              <a:rPr sz="1800" spc="-2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f</a:t>
            </a:r>
            <a:r>
              <a:rPr sz="18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ektif  </a:t>
            </a:r>
            <a:r>
              <a:rPr sz="18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serta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02332" y="3491865"/>
            <a:ext cx="29298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72210" algn="l"/>
                <a:tab pos="2545715" algn="l"/>
              </a:tabLst>
            </a:pPr>
            <a:r>
              <a:rPr sz="18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</a:t>
            </a:r>
            <a:r>
              <a:rPr sz="18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enar</a:t>
            </a:r>
            <a:r>
              <a:rPr sz="18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i</a:t>
            </a:r>
            <a:r>
              <a:rPr sz="18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k	p</a:t>
            </a:r>
            <a:r>
              <a:rPr sz="18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e</a:t>
            </a:r>
            <a:r>
              <a:rPr sz="18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langgan	dan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60805" y="3766185"/>
            <a:ext cx="37712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8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membangun</a:t>
            </a:r>
            <a:r>
              <a:rPr sz="18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hubungan</a:t>
            </a:r>
            <a:r>
              <a:rPr sz="18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unik</a:t>
            </a:r>
            <a:r>
              <a:rPr sz="18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dengan </a:t>
            </a:r>
            <a:r>
              <a:rPr sz="1800" spc="-434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pelanggan.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90591" y="2080386"/>
            <a:ext cx="37699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Menurut</a:t>
            </a:r>
            <a:r>
              <a:rPr sz="1800" spc="45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sebuah</a:t>
            </a:r>
            <a:r>
              <a:rPr sz="1800" spc="45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penelitian</a:t>
            </a:r>
            <a:r>
              <a:rPr sz="1800" spc="44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terhadap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90591" y="2354707"/>
            <a:ext cx="13125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  <a:tabLst>
                <a:tab pos="415925" algn="l"/>
                <a:tab pos="920750" algn="l"/>
              </a:tabLst>
            </a:pPr>
            <a:r>
              <a:rPr sz="18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l</a:t>
            </a:r>
            <a:r>
              <a:rPr sz="18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e</a:t>
            </a:r>
            <a:r>
              <a:rPr sz="18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bih	dari  di	</a:t>
            </a:r>
            <a:r>
              <a:rPr sz="18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Amerika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49314" y="2354707"/>
            <a:ext cx="23126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5904">
              <a:lnSpc>
                <a:spcPct val="150000"/>
              </a:lnSpc>
              <a:spcBef>
                <a:spcPts val="100"/>
              </a:spcBef>
              <a:tabLst>
                <a:tab pos="992505" algn="l"/>
                <a:tab pos="1266825" algn="l"/>
                <a:tab pos="1928495" algn="l"/>
              </a:tabLst>
            </a:pPr>
            <a:r>
              <a:rPr sz="1800" spc="-16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7</a:t>
            </a:r>
            <a:r>
              <a:rPr sz="18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.0</a:t>
            </a:r>
            <a:r>
              <a:rPr sz="18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0</a:t>
            </a:r>
            <a:r>
              <a:rPr sz="18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0		</a:t>
            </a:r>
            <a:r>
              <a:rPr sz="1800" spc="-3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k</a:t>
            </a:r>
            <a:r>
              <a:rPr sz="18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o</a:t>
            </a:r>
            <a:r>
              <a:rPr sz="18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n</a:t>
            </a:r>
            <a:r>
              <a:rPr sz="18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sum</a:t>
            </a:r>
            <a:r>
              <a:rPr sz="18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e</a:t>
            </a:r>
            <a:r>
              <a:rPr sz="18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n  </a:t>
            </a:r>
            <a:r>
              <a:rPr sz="18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</a:t>
            </a:r>
            <a:r>
              <a:rPr sz="18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e</a:t>
            </a:r>
            <a:r>
              <a:rPr sz="18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ri</a:t>
            </a:r>
            <a:r>
              <a:rPr sz="18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k</a:t>
            </a:r>
            <a:r>
              <a:rPr sz="18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</a:t>
            </a:r>
            <a:r>
              <a:rPr sz="18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</a:t>
            </a:r>
            <a:r>
              <a:rPr sz="18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,	Inggr</a:t>
            </a:r>
            <a:r>
              <a:rPr sz="18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i</a:t>
            </a:r>
            <a:r>
              <a:rPr sz="18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</a:t>
            </a:r>
            <a:r>
              <a:rPr sz="18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,	dan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90591" y="3176986"/>
            <a:ext cx="3770629" cy="849630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5"/>
              </a:spcBef>
              <a:tabLst>
                <a:tab pos="1114425" algn="l"/>
                <a:tab pos="2228215" algn="l"/>
                <a:tab pos="2828925" algn="l"/>
              </a:tabLst>
            </a:pPr>
            <a:r>
              <a:rPr sz="18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Australia	(Spenner	</a:t>
            </a:r>
            <a:r>
              <a:rPr sz="18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dan	</a:t>
            </a:r>
            <a:r>
              <a:rPr sz="18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Freeman,</a:t>
            </a:r>
            <a:endParaRPr sz="18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2012),</a:t>
            </a:r>
            <a:r>
              <a:rPr sz="1800" spc="26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pemasar</a:t>
            </a:r>
            <a:r>
              <a:rPr sz="1800" spc="27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telah</a:t>
            </a:r>
            <a:r>
              <a:rPr sz="1800" spc="26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menempatkan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90591" y="4001368"/>
            <a:ext cx="1738630" cy="848360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75"/>
              </a:spcBef>
              <a:tabLst>
                <a:tab pos="908685" algn="l"/>
              </a:tabLst>
            </a:pPr>
            <a:r>
              <a:rPr sz="18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terlalu	</a:t>
            </a:r>
            <a:r>
              <a:rPr sz="1800" spc="-1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banyak</a:t>
            </a:r>
            <a:endParaRPr sz="18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1162685" algn="l"/>
              </a:tabLst>
            </a:pPr>
            <a:r>
              <a:rPr sz="18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jaringan	</a:t>
            </a:r>
            <a:r>
              <a:rPr sz="18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</a:t>
            </a:r>
            <a:r>
              <a:rPr sz="18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o</a:t>
            </a:r>
            <a:r>
              <a:rPr sz="18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</a:t>
            </a:r>
            <a:r>
              <a:rPr sz="1800" spc="-1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i</a:t>
            </a:r>
            <a:r>
              <a:rPr sz="18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al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66890" y="4001368"/>
            <a:ext cx="1129665" cy="848360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18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</a:t>
            </a:r>
            <a:r>
              <a:rPr sz="18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e</a:t>
            </a:r>
            <a:r>
              <a:rPr sz="18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ne</a:t>
            </a:r>
            <a:r>
              <a:rPr sz="18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k</a:t>
            </a:r>
            <a:r>
              <a:rPr sz="18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</a:t>
            </a:r>
            <a:r>
              <a:rPr sz="18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n</a:t>
            </a:r>
            <a:r>
              <a:rPr sz="18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an</a:t>
            </a:r>
            <a:endParaRPr sz="1800">
              <a:latin typeface="Franklin Gothic Medium"/>
              <a:cs typeface="Franklin Gothic Medium"/>
            </a:endParaRPr>
          </a:p>
          <a:p>
            <a:pPr marL="198120">
              <a:lnSpc>
                <a:spcPct val="100000"/>
              </a:lnSpc>
              <a:spcBef>
                <a:spcPts val="1080"/>
              </a:spcBef>
            </a:pPr>
            <a:r>
              <a:rPr sz="18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online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000745" y="4001368"/>
            <a:ext cx="760730" cy="848360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175"/>
              </a:spcBef>
            </a:pPr>
            <a:r>
              <a:rPr sz="18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pada</a:t>
            </a:r>
            <a:endParaRPr sz="1800">
              <a:latin typeface="Franklin Gothic Medium"/>
              <a:cs typeface="Franklin Gothic Medium"/>
            </a:endParaRPr>
          </a:p>
          <a:p>
            <a:pPr marR="5080" algn="r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deng</a:t>
            </a:r>
            <a:r>
              <a:rPr sz="18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</a:t>
            </a:r>
            <a:r>
              <a:rPr sz="18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n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990591" y="4961382"/>
            <a:ext cx="19329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pelanggan</a:t>
            </a:r>
            <a:r>
              <a:rPr sz="1800" spc="-4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mereka.</a:t>
            </a:r>
            <a:endParaRPr sz="18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685800"/>
            <a:ext cx="7278624" cy="510082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27</a:t>
            </a:fld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16408"/>
            <a:ext cx="9130665" cy="1249680"/>
          </a:xfrm>
          <a:custGeom>
            <a:avLst/>
            <a:gdLst/>
            <a:ahLst/>
            <a:cxnLst/>
            <a:rect l="l" t="t" r="r" b="b"/>
            <a:pathLst>
              <a:path w="9130665" h="1249680">
                <a:moveTo>
                  <a:pt x="9130284" y="0"/>
                </a:moveTo>
                <a:lnTo>
                  <a:pt x="0" y="0"/>
                </a:lnTo>
                <a:lnTo>
                  <a:pt x="0" y="1249680"/>
                </a:lnTo>
                <a:lnTo>
                  <a:pt x="9130284" y="1249680"/>
                </a:lnTo>
                <a:lnTo>
                  <a:pt x="9130284" y="0"/>
                </a:lnTo>
                <a:close/>
              </a:path>
            </a:pathLst>
          </a:custGeom>
          <a:solidFill>
            <a:srgbClr val="92E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9347" y="957453"/>
            <a:ext cx="391414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5" dirty="0">
                <a:solidFill>
                  <a:srgbClr val="00ADEE"/>
                </a:solidFill>
              </a:rPr>
              <a:t>6</a:t>
            </a:r>
            <a:r>
              <a:rPr spc="-105" dirty="0">
                <a:solidFill>
                  <a:srgbClr val="00ADEE"/>
                </a:solidFill>
              </a:rPr>
              <a:t>.</a:t>
            </a:r>
            <a:r>
              <a:rPr spc="-90" dirty="0">
                <a:solidFill>
                  <a:srgbClr val="00ADEE"/>
                </a:solidFill>
              </a:rPr>
              <a:t> </a:t>
            </a:r>
            <a:r>
              <a:rPr spc="-204" dirty="0">
                <a:solidFill>
                  <a:srgbClr val="00ADEE"/>
                </a:solidFill>
              </a:rPr>
              <a:t>R</a:t>
            </a:r>
            <a:r>
              <a:rPr spc="-100" dirty="0">
                <a:solidFill>
                  <a:srgbClr val="00ADEE"/>
                </a:solidFill>
              </a:rPr>
              <a:t>.</a:t>
            </a:r>
            <a:r>
              <a:rPr spc="-345" dirty="0">
                <a:solidFill>
                  <a:srgbClr val="00ADEE"/>
                </a:solidFill>
              </a:rPr>
              <a:t>O</a:t>
            </a:r>
            <a:r>
              <a:rPr spc="-120" dirty="0">
                <a:solidFill>
                  <a:srgbClr val="00ADEE"/>
                </a:solidFill>
              </a:rPr>
              <a:t>.</a:t>
            </a:r>
            <a:r>
              <a:rPr spc="-35" dirty="0">
                <a:solidFill>
                  <a:srgbClr val="00ADEE"/>
                </a:solidFill>
              </a:rPr>
              <a:t>I</a:t>
            </a:r>
            <a:r>
              <a:rPr spc="-100" dirty="0">
                <a:solidFill>
                  <a:srgbClr val="00ADEE"/>
                </a:solidFill>
              </a:rPr>
              <a:t> </a:t>
            </a:r>
            <a:r>
              <a:rPr spc="-210" dirty="0">
                <a:solidFill>
                  <a:srgbClr val="00ADEE"/>
                </a:solidFill>
              </a:rPr>
              <a:t>P</a:t>
            </a:r>
            <a:r>
              <a:rPr spc="-85" dirty="0">
                <a:solidFill>
                  <a:srgbClr val="00ADEE"/>
                </a:solidFill>
              </a:rPr>
              <a:t>e</a:t>
            </a:r>
            <a:r>
              <a:rPr spc="-45" dirty="0">
                <a:solidFill>
                  <a:srgbClr val="00ADEE"/>
                </a:solidFill>
              </a:rPr>
              <a:t>m</a:t>
            </a:r>
            <a:r>
              <a:rPr spc="-140" dirty="0">
                <a:solidFill>
                  <a:srgbClr val="00ADEE"/>
                </a:solidFill>
              </a:rPr>
              <a:t>asa</a:t>
            </a:r>
            <a:r>
              <a:rPr spc="-95" dirty="0">
                <a:solidFill>
                  <a:srgbClr val="00ADEE"/>
                </a:solidFill>
              </a:rPr>
              <a:t>r</a:t>
            </a:r>
            <a:r>
              <a:rPr spc="-114" dirty="0">
                <a:solidFill>
                  <a:srgbClr val="00ADEE"/>
                </a:solidFill>
              </a:rPr>
              <a:t>an</a:t>
            </a:r>
            <a:r>
              <a:rPr spc="-105" dirty="0">
                <a:solidFill>
                  <a:srgbClr val="00ADEE"/>
                </a:solidFill>
              </a:rPr>
              <a:t> </a:t>
            </a:r>
            <a:r>
              <a:rPr spc="-200" dirty="0">
                <a:solidFill>
                  <a:srgbClr val="00ADEE"/>
                </a:solidFill>
              </a:rPr>
              <a:t>D</a:t>
            </a:r>
            <a:r>
              <a:rPr spc="-65" dirty="0">
                <a:solidFill>
                  <a:srgbClr val="00ADEE"/>
                </a:solidFill>
              </a:rPr>
              <a:t>i</a:t>
            </a:r>
            <a:r>
              <a:rPr spc="-245" dirty="0">
                <a:solidFill>
                  <a:srgbClr val="00ADEE"/>
                </a:solidFill>
              </a:rPr>
              <a:t>g</a:t>
            </a:r>
            <a:r>
              <a:rPr spc="-85" dirty="0">
                <a:solidFill>
                  <a:srgbClr val="00ADEE"/>
                </a:solidFill>
              </a:rPr>
              <a:t>i</a:t>
            </a:r>
            <a:r>
              <a:rPr spc="-35" dirty="0">
                <a:solidFill>
                  <a:srgbClr val="00ADEE"/>
                </a:solidFill>
              </a:rPr>
              <a:t>t</a:t>
            </a:r>
            <a:r>
              <a:rPr spc="-40" dirty="0">
                <a:solidFill>
                  <a:srgbClr val="00ADEE"/>
                </a:solidFill>
              </a:rPr>
              <a:t>a</a:t>
            </a:r>
            <a:r>
              <a:rPr spc="-90" dirty="0">
                <a:solidFill>
                  <a:srgbClr val="00ADEE"/>
                </a:solidFill>
              </a:rPr>
              <a:t>l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43840"/>
            <a:ext cx="1187196" cy="122224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46938" y="1798065"/>
            <a:ext cx="4124960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880" marR="5080" indent="-170815" algn="just">
              <a:lnSpc>
                <a:spcPct val="140000"/>
              </a:lnSpc>
              <a:spcBef>
                <a:spcPts val="100"/>
              </a:spcBef>
              <a:buSzPct val="79166"/>
              <a:buFont typeface="Arial MT"/>
              <a:buChar char="•"/>
              <a:tabLst>
                <a:tab pos="183515" algn="l"/>
              </a:tabLst>
            </a:pP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Pekerjaan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digital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marketing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adalah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pekerjaan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seorang </a:t>
            </a:r>
            <a:r>
              <a:rPr sz="1200" spc="-28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pemasar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di</a:t>
            </a:r>
            <a:r>
              <a:rPr sz="12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masa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depan.</a:t>
            </a:r>
            <a:r>
              <a:rPr sz="12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Pekerjaan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digital</a:t>
            </a:r>
            <a:r>
              <a:rPr sz="1200" spc="30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marketing </a:t>
            </a:r>
            <a:r>
              <a:rPr sz="1200" spc="-28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sangat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diuntungkan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dengan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kenyataan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bahwa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seorang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digital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marketer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bisa</a:t>
            </a:r>
            <a:r>
              <a:rPr sz="12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mengukur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segala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bentuk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aktifitas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kampanye</a:t>
            </a:r>
            <a:r>
              <a:rPr sz="1200" spc="-1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pemasaran</a:t>
            </a:r>
            <a:r>
              <a:rPr sz="1200" spc="3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digital.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6938" y="3256914"/>
            <a:ext cx="4125595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880" marR="5080" indent="-170815" algn="just">
              <a:lnSpc>
                <a:spcPct val="140000"/>
              </a:lnSpc>
              <a:spcBef>
                <a:spcPts val="100"/>
              </a:spcBef>
              <a:buSzPct val="79166"/>
              <a:buFont typeface="Arial MT"/>
              <a:buChar char="•"/>
              <a:tabLst>
                <a:tab pos="183515" algn="l"/>
              </a:tabLst>
            </a:pP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Keahlian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untuk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memilih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dan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memilah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data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menjadi wajib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bagi</a:t>
            </a:r>
            <a:r>
              <a:rPr sz="12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para</a:t>
            </a:r>
            <a:r>
              <a:rPr sz="12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digital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marketer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karena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pada</a:t>
            </a:r>
            <a:r>
              <a:rPr sz="12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1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kenyataanya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walaupun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di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dunia digital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marketing memiliki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begitu banyak </a:t>
            </a:r>
            <a:r>
              <a:rPr sz="1200" spc="-28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data tapi pada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prinsipnya kita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hanya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perlu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data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yang benar-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benar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kita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butuhkan.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4766" y="4787265"/>
            <a:ext cx="397700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Pada</a:t>
            </a:r>
            <a:r>
              <a:rPr sz="1200" spc="37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dasarnya</a:t>
            </a:r>
            <a:r>
              <a:rPr sz="1200" spc="37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i="1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digital</a:t>
            </a:r>
            <a:r>
              <a:rPr sz="1200" i="1" spc="37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i="1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marketing</a:t>
            </a:r>
            <a:r>
              <a:rPr sz="1200" i="1" spc="37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memiliki</a:t>
            </a:r>
            <a:r>
              <a:rPr sz="1200" spc="38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banyak</a:t>
            </a:r>
            <a:r>
              <a:rPr sz="1200" spc="36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istilah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4766" y="4970145"/>
            <a:ext cx="3977004" cy="156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40000"/>
              </a:lnSpc>
              <a:spcBef>
                <a:spcPts val="100"/>
              </a:spcBef>
            </a:pP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dalam pengukuran ROI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dari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kampanye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seperti </a:t>
            </a:r>
            <a:r>
              <a:rPr sz="1200" i="1" dirty="0">
                <a:solidFill>
                  <a:srgbClr val="585858"/>
                </a:solidFill>
                <a:latin typeface="Franklin Gothic Medium"/>
                <a:cs typeface="Franklin Gothic Medium"/>
              </a:rPr>
              <a:t>click, </a:t>
            </a:r>
            <a:r>
              <a:rPr sz="1200" i="1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visit, </a:t>
            </a:r>
            <a:r>
              <a:rPr sz="1200" i="1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i="1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like, </a:t>
            </a:r>
            <a:r>
              <a:rPr sz="1200" i="1" spc="-1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follower,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dan </a:t>
            </a:r>
            <a:r>
              <a:rPr sz="1200" i="1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response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. Semua ukuran itu adalah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hal </a:t>
            </a:r>
            <a:r>
              <a:rPr sz="12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baru</a:t>
            </a:r>
            <a:r>
              <a:rPr sz="12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bagi</a:t>
            </a:r>
            <a:r>
              <a:rPr sz="12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yang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baru</a:t>
            </a:r>
            <a:r>
              <a:rPr sz="12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mencicipi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i="1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digital</a:t>
            </a:r>
            <a:r>
              <a:rPr sz="1200" i="1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i="1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marketing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.</a:t>
            </a:r>
            <a:r>
              <a:rPr sz="1200" spc="28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Setiap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kanal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komunikasi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yang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dipilih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biasanya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juga</a:t>
            </a:r>
            <a:r>
              <a:rPr sz="12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memiliki </a:t>
            </a:r>
            <a:r>
              <a:rPr sz="1200" spc="-28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perhitungan-perhitungan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yang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berbeda-beda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dalam </a:t>
            </a:r>
            <a:r>
              <a:rPr sz="12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mengukur</a:t>
            </a:r>
            <a:r>
              <a:rPr sz="12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kesuksesan</a:t>
            </a:r>
            <a:r>
              <a:rPr sz="1200" spc="3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kampanye</a:t>
            </a:r>
            <a:r>
              <a:rPr sz="12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pemasaran.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30241" y="1798065"/>
            <a:ext cx="3975735" cy="537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Berikut</a:t>
            </a:r>
            <a:r>
              <a:rPr sz="1200" spc="9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ini</a:t>
            </a:r>
            <a:r>
              <a:rPr sz="1200" spc="1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beberapa</a:t>
            </a:r>
            <a:r>
              <a:rPr sz="1200" spc="1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kanal</a:t>
            </a:r>
            <a:r>
              <a:rPr sz="1200" spc="10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komunikasi</a:t>
            </a:r>
            <a:r>
              <a:rPr sz="1200" spc="10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dalam</a:t>
            </a:r>
            <a:r>
              <a:rPr sz="1200" spc="9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i="1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digital </a:t>
            </a:r>
            <a:r>
              <a:rPr sz="1200" i="1" spc="-28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i="1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marketing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: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30241" y="2994101"/>
            <a:ext cx="11341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150" dirty="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sz="1200" b="1" i="1" spc="-105" dirty="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sz="1200" b="1" i="1" spc="-40" dirty="0">
                <a:solidFill>
                  <a:srgbClr val="585858"/>
                </a:solidFill>
                <a:latin typeface="Arial"/>
                <a:cs typeface="Arial"/>
              </a:rPr>
              <a:t>m</a:t>
            </a:r>
            <a:r>
              <a:rPr sz="1200" b="1" i="1" spc="-30" dirty="0">
                <a:solidFill>
                  <a:srgbClr val="585858"/>
                </a:solidFill>
                <a:latin typeface="Arial"/>
                <a:cs typeface="Arial"/>
              </a:rPr>
              <a:t>ai</a:t>
            </a:r>
            <a:r>
              <a:rPr sz="1200" b="1" i="1" spc="-40" dirty="0">
                <a:solidFill>
                  <a:srgbClr val="585858"/>
                </a:solidFill>
                <a:latin typeface="Arial"/>
                <a:cs typeface="Arial"/>
              </a:rPr>
              <a:t>l</a:t>
            </a:r>
            <a:r>
              <a:rPr sz="1200" b="1" i="1" spc="-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b="1" i="1" spc="-35" dirty="0">
                <a:solidFill>
                  <a:srgbClr val="585858"/>
                </a:solidFill>
                <a:latin typeface="Arial"/>
                <a:cs typeface="Arial"/>
              </a:rPr>
              <a:t>M</a:t>
            </a:r>
            <a:r>
              <a:rPr sz="1200" b="1" i="1" spc="-45" dirty="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sz="1200" b="1" i="1" spc="-25" dirty="0">
                <a:solidFill>
                  <a:srgbClr val="585858"/>
                </a:solidFill>
                <a:latin typeface="Arial"/>
                <a:cs typeface="Arial"/>
              </a:rPr>
              <a:t>r</a:t>
            </a:r>
            <a:r>
              <a:rPr sz="1200" b="1" i="1" spc="-50" dirty="0">
                <a:solidFill>
                  <a:srgbClr val="585858"/>
                </a:solidFill>
                <a:latin typeface="Arial"/>
                <a:cs typeface="Arial"/>
              </a:rPr>
              <a:t>k</a:t>
            </a:r>
            <a:r>
              <a:rPr sz="1200" b="1" i="1" spc="-40" dirty="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sz="1200" b="1" i="1" spc="-35" dirty="0">
                <a:solidFill>
                  <a:srgbClr val="585858"/>
                </a:solidFill>
                <a:latin typeface="Arial"/>
                <a:cs typeface="Arial"/>
              </a:rPr>
              <a:t>t</a:t>
            </a:r>
            <a:r>
              <a:rPr sz="1200" b="1" i="1" spc="-45" dirty="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sz="1200" b="1" i="1" spc="-85" dirty="0">
                <a:solidFill>
                  <a:srgbClr val="585858"/>
                </a:solidFill>
                <a:latin typeface="Arial"/>
                <a:cs typeface="Arial"/>
              </a:rPr>
              <a:t>n</a:t>
            </a:r>
            <a:r>
              <a:rPr sz="1200" b="1" i="1" spc="-125" dirty="0">
                <a:solidFill>
                  <a:srgbClr val="585858"/>
                </a:solidFill>
                <a:latin typeface="Arial"/>
                <a:cs typeface="Arial"/>
              </a:rPr>
              <a:t>g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82414" y="3355975"/>
            <a:ext cx="4124960" cy="156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880" marR="5080" indent="-170815" algn="just">
              <a:lnSpc>
                <a:spcPct val="140000"/>
              </a:lnSpc>
              <a:spcBef>
                <a:spcPts val="100"/>
              </a:spcBef>
              <a:buSzPct val="79166"/>
              <a:buFont typeface="Arial MT"/>
              <a:buChar char="•"/>
              <a:tabLst>
                <a:tab pos="183515" algn="l"/>
              </a:tabLst>
            </a:pP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Bagaimana cara pengukuran yang dilakukan dalam </a:t>
            </a:r>
            <a:r>
              <a:rPr sz="1200" i="1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e-mail </a:t>
            </a:r>
            <a:r>
              <a:rPr sz="1200" i="1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i="1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marketing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? Beberapa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istilah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perlu diketahui,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seperti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jumlah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pertumbuhan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i="1" dirty="0">
                <a:solidFill>
                  <a:srgbClr val="585858"/>
                </a:solidFill>
                <a:latin typeface="Franklin Gothic Medium"/>
                <a:cs typeface="Franklin Gothic Medium"/>
              </a:rPr>
              <a:t>list</a:t>
            </a:r>
            <a:r>
              <a:rPr sz="1200" i="1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(</a:t>
            </a:r>
            <a:r>
              <a:rPr sz="1200" i="1" dirty="0">
                <a:solidFill>
                  <a:srgbClr val="585858"/>
                </a:solidFill>
                <a:latin typeface="Franklin Gothic Medium"/>
                <a:cs typeface="Franklin Gothic Medium"/>
              </a:rPr>
              <a:t>list</a:t>
            </a:r>
            <a:r>
              <a:rPr sz="1200" i="1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i="1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growth)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,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jumlah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terbukanya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laman </a:t>
            </a:r>
            <a:r>
              <a:rPr sz="1200" spc="-28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(</a:t>
            </a:r>
            <a:r>
              <a:rPr sz="1200" i="1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open</a:t>
            </a:r>
            <a:r>
              <a:rPr sz="1200" i="1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i="1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rates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),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jumlah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klik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untuk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membuka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(</a:t>
            </a:r>
            <a:r>
              <a:rPr sz="1200" i="1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click-through </a:t>
            </a:r>
            <a:r>
              <a:rPr sz="1200" i="1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i="1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rates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),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dan</a:t>
            </a:r>
            <a:r>
              <a:rPr sz="12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nilai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konversi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dari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jumlah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klik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pada</a:t>
            </a:r>
            <a:r>
              <a:rPr sz="12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halaman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(</a:t>
            </a:r>
            <a:r>
              <a:rPr sz="1200" i="1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landing-page</a:t>
            </a:r>
            <a:r>
              <a:rPr sz="1200" i="1" spc="-3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i="1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conversion</a:t>
            </a:r>
            <a:r>
              <a:rPr sz="1200" i="1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i="1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rates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).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82414" y="5070728"/>
            <a:ext cx="4124325" cy="1290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880" marR="5080" indent="-170815" algn="just">
              <a:lnSpc>
                <a:spcPct val="140000"/>
              </a:lnSpc>
              <a:spcBef>
                <a:spcPts val="100"/>
              </a:spcBef>
              <a:buSzPct val="79166"/>
              <a:buFont typeface="Arial MT"/>
              <a:buChar char="•"/>
              <a:tabLst>
                <a:tab pos="183515" algn="l"/>
              </a:tabLst>
            </a:pP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Pada tahun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2014, Sales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Force Exact </a:t>
            </a:r>
            <a:r>
              <a:rPr sz="1200" spc="-2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Target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menyurvei lebih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dari</a:t>
            </a:r>
            <a:r>
              <a:rPr sz="12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2.200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pemasar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digital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global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dari</a:t>
            </a:r>
            <a:r>
              <a:rPr sz="1200" spc="3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berbagai</a:t>
            </a:r>
            <a:r>
              <a:rPr sz="1200" spc="3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industri, </a:t>
            </a:r>
            <a:r>
              <a:rPr sz="1200" spc="-28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dan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menemukan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bahwa 88% dari pemasar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percaya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bahwa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pemasaran</a:t>
            </a:r>
            <a:r>
              <a:rPr sz="1200" spc="3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i="1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e-mail</a:t>
            </a:r>
            <a:r>
              <a:rPr sz="1200" i="1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akan</a:t>
            </a:r>
            <a:r>
              <a:rPr sz="12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menghasilkan</a:t>
            </a:r>
            <a:r>
              <a:rPr sz="1200" spc="2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ROI</a:t>
            </a:r>
            <a:r>
              <a:rPr sz="1200" spc="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yang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tinggi.</a:t>
            </a:r>
            <a:endParaRPr sz="1200">
              <a:latin typeface="Franklin Gothic Medium"/>
              <a:cs typeface="Franklin Gothic Medium"/>
            </a:endParaRPr>
          </a:p>
          <a:p>
            <a:pPr marL="1045844" algn="ctr">
              <a:lnSpc>
                <a:spcPct val="100000"/>
              </a:lnSpc>
              <a:spcBef>
                <a:spcPts val="990"/>
              </a:spcBef>
            </a:pPr>
            <a:r>
              <a:rPr sz="75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27</a:t>
            </a:r>
            <a:endParaRPr sz="75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16408"/>
            <a:ext cx="9130665" cy="1249680"/>
          </a:xfrm>
          <a:custGeom>
            <a:avLst/>
            <a:gdLst/>
            <a:ahLst/>
            <a:cxnLst/>
            <a:rect l="l" t="t" r="r" b="b"/>
            <a:pathLst>
              <a:path w="9130665" h="1249680">
                <a:moveTo>
                  <a:pt x="9130284" y="0"/>
                </a:moveTo>
                <a:lnTo>
                  <a:pt x="0" y="0"/>
                </a:lnTo>
                <a:lnTo>
                  <a:pt x="0" y="1249680"/>
                </a:lnTo>
                <a:lnTo>
                  <a:pt x="9130284" y="1249680"/>
                </a:lnTo>
                <a:lnTo>
                  <a:pt x="9130284" y="0"/>
                </a:lnTo>
                <a:close/>
              </a:path>
            </a:pathLst>
          </a:custGeom>
          <a:solidFill>
            <a:srgbClr val="92E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9347" y="957453"/>
            <a:ext cx="391414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5" dirty="0">
                <a:solidFill>
                  <a:srgbClr val="00ADEE"/>
                </a:solidFill>
              </a:rPr>
              <a:t>6</a:t>
            </a:r>
            <a:r>
              <a:rPr spc="-105" dirty="0">
                <a:solidFill>
                  <a:srgbClr val="00ADEE"/>
                </a:solidFill>
              </a:rPr>
              <a:t>.</a:t>
            </a:r>
            <a:r>
              <a:rPr spc="-90" dirty="0">
                <a:solidFill>
                  <a:srgbClr val="00ADEE"/>
                </a:solidFill>
              </a:rPr>
              <a:t> </a:t>
            </a:r>
            <a:r>
              <a:rPr spc="-204" dirty="0">
                <a:solidFill>
                  <a:srgbClr val="00ADEE"/>
                </a:solidFill>
              </a:rPr>
              <a:t>R</a:t>
            </a:r>
            <a:r>
              <a:rPr spc="-100" dirty="0">
                <a:solidFill>
                  <a:srgbClr val="00ADEE"/>
                </a:solidFill>
              </a:rPr>
              <a:t>.</a:t>
            </a:r>
            <a:r>
              <a:rPr spc="-345" dirty="0">
                <a:solidFill>
                  <a:srgbClr val="00ADEE"/>
                </a:solidFill>
              </a:rPr>
              <a:t>O</a:t>
            </a:r>
            <a:r>
              <a:rPr spc="-120" dirty="0">
                <a:solidFill>
                  <a:srgbClr val="00ADEE"/>
                </a:solidFill>
              </a:rPr>
              <a:t>.</a:t>
            </a:r>
            <a:r>
              <a:rPr spc="-35" dirty="0">
                <a:solidFill>
                  <a:srgbClr val="00ADEE"/>
                </a:solidFill>
              </a:rPr>
              <a:t>I</a:t>
            </a:r>
            <a:r>
              <a:rPr spc="-100" dirty="0">
                <a:solidFill>
                  <a:srgbClr val="00ADEE"/>
                </a:solidFill>
              </a:rPr>
              <a:t> </a:t>
            </a:r>
            <a:r>
              <a:rPr spc="-210" dirty="0">
                <a:solidFill>
                  <a:srgbClr val="00ADEE"/>
                </a:solidFill>
              </a:rPr>
              <a:t>P</a:t>
            </a:r>
            <a:r>
              <a:rPr spc="-85" dirty="0">
                <a:solidFill>
                  <a:srgbClr val="00ADEE"/>
                </a:solidFill>
              </a:rPr>
              <a:t>e</a:t>
            </a:r>
            <a:r>
              <a:rPr spc="-45" dirty="0">
                <a:solidFill>
                  <a:srgbClr val="00ADEE"/>
                </a:solidFill>
              </a:rPr>
              <a:t>m</a:t>
            </a:r>
            <a:r>
              <a:rPr spc="-140" dirty="0">
                <a:solidFill>
                  <a:srgbClr val="00ADEE"/>
                </a:solidFill>
              </a:rPr>
              <a:t>asa</a:t>
            </a:r>
            <a:r>
              <a:rPr spc="-95" dirty="0">
                <a:solidFill>
                  <a:srgbClr val="00ADEE"/>
                </a:solidFill>
              </a:rPr>
              <a:t>r</a:t>
            </a:r>
            <a:r>
              <a:rPr spc="-114" dirty="0">
                <a:solidFill>
                  <a:srgbClr val="00ADEE"/>
                </a:solidFill>
              </a:rPr>
              <a:t>an</a:t>
            </a:r>
            <a:r>
              <a:rPr spc="-105" dirty="0">
                <a:solidFill>
                  <a:srgbClr val="00ADEE"/>
                </a:solidFill>
              </a:rPr>
              <a:t> </a:t>
            </a:r>
            <a:r>
              <a:rPr spc="-200" dirty="0">
                <a:solidFill>
                  <a:srgbClr val="00ADEE"/>
                </a:solidFill>
              </a:rPr>
              <a:t>D</a:t>
            </a:r>
            <a:r>
              <a:rPr spc="-65" dirty="0">
                <a:solidFill>
                  <a:srgbClr val="00ADEE"/>
                </a:solidFill>
              </a:rPr>
              <a:t>i</a:t>
            </a:r>
            <a:r>
              <a:rPr spc="-245" dirty="0">
                <a:solidFill>
                  <a:srgbClr val="00ADEE"/>
                </a:solidFill>
              </a:rPr>
              <a:t>g</a:t>
            </a:r>
            <a:r>
              <a:rPr spc="-85" dirty="0">
                <a:solidFill>
                  <a:srgbClr val="00ADEE"/>
                </a:solidFill>
              </a:rPr>
              <a:t>i</a:t>
            </a:r>
            <a:r>
              <a:rPr spc="-35" dirty="0">
                <a:solidFill>
                  <a:srgbClr val="00ADEE"/>
                </a:solidFill>
              </a:rPr>
              <a:t>t</a:t>
            </a:r>
            <a:r>
              <a:rPr spc="-40" dirty="0">
                <a:solidFill>
                  <a:srgbClr val="00ADEE"/>
                </a:solidFill>
              </a:rPr>
              <a:t>a</a:t>
            </a:r>
            <a:r>
              <a:rPr spc="-90" dirty="0">
                <a:solidFill>
                  <a:srgbClr val="00ADEE"/>
                </a:solidFill>
              </a:rPr>
              <a:t>l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43840"/>
            <a:ext cx="1187196" cy="122224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94766" y="1941956"/>
            <a:ext cx="3978275" cy="1397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50100"/>
              </a:lnSpc>
              <a:spcBef>
                <a:spcPts val="95"/>
              </a:spcBef>
            </a:pP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Banyak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marketer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senang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membaca</a:t>
            </a:r>
            <a:r>
              <a:rPr sz="12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media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sosial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seperti </a:t>
            </a:r>
            <a:r>
              <a:rPr sz="12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Facebook, </a:t>
            </a:r>
            <a:r>
              <a:rPr sz="1200" spc="-2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YouTube,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dan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lain-lain.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Namun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demikian,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sebuah </a:t>
            </a:r>
            <a:r>
              <a:rPr sz="12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penelitian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di</a:t>
            </a:r>
            <a:r>
              <a:rPr sz="12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AS</a:t>
            </a:r>
            <a:r>
              <a:rPr sz="12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menunjukkan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bahwa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hanya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34%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dari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marketer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yang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melirik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media sosial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sebagai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saluran digital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yang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menghasilkan</a:t>
            </a:r>
            <a:r>
              <a:rPr sz="1200" spc="1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ROI</a:t>
            </a:r>
            <a:r>
              <a:rPr sz="1200" spc="2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tinggi.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4766" y="3490721"/>
            <a:ext cx="3977004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Mengukur</a:t>
            </a:r>
            <a:r>
              <a:rPr sz="12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ROI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di</a:t>
            </a:r>
            <a:r>
              <a:rPr sz="12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media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sosial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memang</a:t>
            </a:r>
            <a:r>
              <a:rPr sz="12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terlihat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jauh </a:t>
            </a:r>
            <a:r>
              <a:rPr sz="1200" spc="-28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menantang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karena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harus</a:t>
            </a:r>
            <a:r>
              <a:rPr sz="12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melibatkan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banyak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keterikatan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seperti</a:t>
            </a:r>
            <a:r>
              <a:rPr sz="12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jumlah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pengunjung,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jumlah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i="1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buzz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,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jangkauan </a:t>
            </a:r>
            <a:r>
              <a:rPr sz="1200" spc="-28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keterlibatan,</a:t>
            </a:r>
            <a:r>
              <a:rPr sz="12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dan</a:t>
            </a:r>
            <a:r>
              <a:rPr sz="1200" spc="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lain-lain.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4766" y="4766564"/>
            <a:ext cx="3978275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Bagaimana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cara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pengukuran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kesuksesan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di</a:t>
            </a:r>
            <a:r>
              <a:rPr sz="12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media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sosial </a:t>
            </a:r>
            <a:r>
              <a:rPr sz="1200" spc="-28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bermacam-macam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seperti</a:t>
            </a:r>
            <a:r>
              <a:rPr sz="12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i="1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follower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,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i="1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like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,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i="1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retweets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,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i="1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repins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,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i="1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web</a:t>
            </a:r>
            <a:r>
              <a:rPr sz="1200" i="1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i="1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mentions</a:t>
            </a:r>
            <a:r>
              <a:rPr sz="1200" i="1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sampai</a:t>
            </a:r>
            <a:r>
              <a:rPr sz="12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ke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penjualan?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Berbagai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i="1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software </a:t>
            </a:r>
            <a:r>
              <a:rPr sz="1200" i="1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bertebaran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untuk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menganalisis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media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sosial</a:t>
            </a:r>
            <a:r>
              <a:rPr sz="12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ini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seperti </a:t>
            </a:r>
            <a:r>
              <a:rPr sz="12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Google Analytics</a:t>
            </a:r>
            <a:r>
              <a:rPr sz="1200" i="1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,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Shortener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Link Google, </a:t>
            </a:r>
            <a:r>
              <a:rPr sz="1200" spc="-2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Twitter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Analytics,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1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TweetReach,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Facebook Insights,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HootSuite,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Shortener Link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1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Bitly,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atau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Keyhole.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4766" y="1580769"/>
            <a:ext cx="49650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47820" algn="l"/>
              </a:tabLst>
            </a:pPr>
            <a:r>
              <a:rPr sz="1200" b="1" spc="-30" dirty="0">
                <a:solidFill>
                  <a:srgbClr val="585858"/>
                </a:solidFill>
                <a:latin typeface="Arial"/>
                <a:cs typeface="Arial"/>
              </a:rPr>
              <a:t>M</a:t>
            </a:r>
            <a:r>
              <a:rPr sz="1200" b="1" spc="-35" dirty="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sz="1200" b="1" spc="-80" dirty="0">
                <a:solidFill>
                  <a:srgbClr val="585858"/>
                </a:solidFill>
                <a:latin typeface="Arial"/>
                <a:cs typeface="Arial"/>
              </a:rPr>
              <a:t>d</a:t>
            </a:r>
            <a:r>
              <a:rPr sz="1200" b="1" spc="-35" dirty="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sz="1200" b="1" spc="-20" dirty="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sz="1200" b="1" spc="-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b="1" spc="-110" dirty="0">
                <a:solidFill>
                  <a:srgbClr val="585858"/>
                </a:solidFill>
                <a:latin typeface="Arial"/>
                <a:cs typeface="Arial"/>
              </a:rPr>
              <a:t>S</a:t>
            </a:r>
            <a:r>
              <a:rPr sz="1200" b="1" spc="-90" dirty="0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sz="1200" b="1" spc="-120" dirty="0">
                <a:solidFill>
                  <a:srgbClr val="585858"/>
                </a:solidFill>
                <a:latin typeface="Arial"/>
                <a:cs typeface="Arial"/>
              </a:rPr>
              <a:t>s</a:t>
            </a:r>
            <a:r>
              <a:rPr sz="1200" b="1" spc="-35" dirty="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sz="1200" b="1" spc="-10" dirty="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sz="1200" b="1" spc="-40" dirty="0">
                <a:solidFill>
                  <a:srgbClr val="585858"/>
                </a:solidFill>
                <a:latin typeface="Arial"/>
                <a:cs typeface="Arial"/>
              </a:rPr>
              <a:t>l</a:t>
            </a:r>
            <a:r>
              <a:rPr sz="1200" b="1" dirty="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sz="1200" b="1" i="1" spc="-105" dirty="0">
                <a:solidFill>
                  <a:srgbClr val="585858"/>
                </a:solidFill>
                <a:latin typeface="Arial"/>
                <a:cs typeface="Arial"/>
              </a:rPr>
              <a:t>W</a:t>
            </a:r>
            <a:r>
              <a:rPr sz="1200" b="1" i="1" spc="-40" dirty="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sz="1200" b="1" i="1" spc="-100" dirty="0">
                <a:solidFill>
                  <a:srgbClr val="585858"/>
                </a:solidFill>
                <a:latin typeface="Arial"/>
                <a:cs typeface="Arial"/>
              </a:rPr>
              <a:t>b</a:t>
            </a:r>
            <a:r>
              <a:rPr sz="1200" b="1" i="1" spc="-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b="1" i="1" spc="-130" dirty="0">
                <a:solidFill>
                  <a:srgbClr val="585858"/>
                </a:solidFill>
                <a:latin typeface="Arial"/>
                <a:cs typeface="Arial"/>
              </a:rPr>
              <a:t>B</a:t>
            </a:r>
            <a:r>
              <a:rPr sz="1200" b="1" i="1" spc="-10" dirty="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sz="1200" b="1" i="1" spc="-80" dirty="0">
                <a:solidFill>
                  <a:srgbClr val="585858"/>
                </a:solidFill>
                <a:latin typeface="Arial"/>
                <a:cs typeface="Arial"/>
              </a:rPr>
              <a:t>n</a:t>
            </a:r>
            <a:r>
              <a:rPr sz="1200" b="1" i="1" spc="-90" dirty="0">
                <a:solidFill>
                  <a:srgbClr val="585858"/>
                </a:solidFill>
                <a:latin typeface="Arial"/>
                <a:cs typeface="Arial"/>
              </a:rPr>
              <a:t>n</a:t>
            </a:r>
            <a:r>
              <a:rPr sz="1200" b="1" i="1" spc="-55" dirty="0">
                <a:solidFill>
                  <a:srgbClr val="585858"/>
                </a:solidFill>
                <a:latin typeface="Arial"/>
                <a:cs typeface="Arial"/>
              </a:rPr>
              <a:t>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30241" y="1941956"/>
            <a:ext cx="397764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Banyak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yang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mengatakan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bahwa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i="1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web</a:t>
            </a:r>
            <a:r>
              <a:rPr sz="1200" i="1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i="1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banner</a:t>
            </a:r>
            <a:r>
              <a:rPr sz="1200" i="1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semakin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kurang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dilirik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para</a:t>
            </a:r>
            <a:r>
              <a:rPr sz="12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marketer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di</a:t>
            </a:r>
            <a:r>
              <a:rPr sz="12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dunia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digital.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Hal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ini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dikarenakan </a:t>
            </a:r>
            <a:r>
              <a:rPr sz="1200" i="1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web </a:t>
            </a:r>
            <a:r>
              <a:rPr sz="1200" i="1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banner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sering dianggap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mengganggu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oleh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pembaca.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Namun</a:t>
            </a:r>
            <a:r>
              <a:rPr sz="12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demikian,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unsur</a:t>
            </a:r>
            <a:r>
              <a:rPr sz="12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gangguan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ini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bisa </a:t>
            </a:r>
            <a:r>
              <a:rPr sz="12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dikurangi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dengan membuat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iklan </a:t>
            </a:r>
            <a:r>
              <a:rPr sz="1200" i="1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banner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yang menarik </a:t>
            </a:r>
            <a:r>
              <a:rPr sz="12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dan </a:t>
            </a:r>
            <a:r>
              <a:rPr sz="1200" spc="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interaktif.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30241" y="3764788"/>
            <a:ext cx="3977640" cy="276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Sasaran yang diinginkan oleh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para pemasang </a:t>
            </a:r>
            <a:r>
              <a:rPr sz="1200" i="1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web </a:t>
            </a:r>
            <a:r>
              <a:rPr sz="1200" i="1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banner </a:t>
            </a:r>
            <a:r>
              <a:rPr sz="1200" i="1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umumnya adalah </a:t>
            </a:r>
            <a:r>
              <a:rPr sz="1200" i="1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audience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yang mengklik iklan tersebut.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Oleh karenanya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banyak media yang menawarkan program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i="1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pay per </a:t>
            </a:r>
            <a:r>
              <a:rPr sz="1200" i="1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click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, dimana pengiklan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hanya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dikenakan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biaya jika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iklan </a:t>
            </a:r>
            <a:r>
              <a:rPr sz="1200" i="1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banner</a:t>
            </a:r>
            <a:r>
              <a:rPr sz="1200" i="1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diklik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oleh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i="1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audience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. Untuk melihat statistik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jumlah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i="1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audience</a:t>
            </a:r>
            <a:r>
              <a:rPr sz="1200" i="1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yang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mengklik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bisa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digunakan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berbagai </a:t>
            </a:r>
            <a:r>
              <a:rPr sz="1200" spc="-28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macam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i="1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software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.</a:t>
            </a:r>
            <a:r>
              <a:rPr sz="12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Selain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itu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ada</a:t>
            </a:r>
            <a:r>
              <a:rPr sz="12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jumlah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klik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dari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iklan,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berapa jumlah </a:t>
            </a:r>
            <a:r>
              <a:rPr sz="1200" i="1" dirty="0">
                <a:solidFill>
                  <a:srgbClr val="585858"/>
                </a:solidFill>
                <a:latin typeface="Franklin Gothic Medium"/>
                <a:cs typeface="Franklin Gothic Medium"/>
              </a:rPr>
              <a:t>landing </a:t>
            </a:r>
            <a:r>
              <a:rPr sz="1200" i="1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page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yang diraih,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dan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berapa nilai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konversi</a:t>
            </a:r>
            <a:r>
              <a:rPr sz="1200" spc="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penjualan</a:t>
            </a:r>
            <a:r>
              <a:rPr sz="12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dari</a:t>
            </a:r>
            <a:r>
              <a:rPr sz="1200" spc="29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klik</a:t>
            </a:r>
            <a:r>
              <a:rPr sz="1200" spc="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yang</a:t>
            </a:r>
            <a:r>
              <a:rPr sz="12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dilakukan</a:t>
            </a:r>
            <a:r>
              <a:rPr sz="1200" spc="1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juga</a:t>
            </a:r>
            <a:r>
              <a:rPr sz="1200" spc="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bisa</a:t>
            </a:r>
            <a:r>
              <a:rPr sz="12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di-</a:t>
            </a:r>
            <a:endParaRPr sz="1200">
              <a:latin typeface="Franklin Gothic Medium"/>
              <a:cs typeface="Franklin Gothic Medium"/>
            </a:endParaRPr>
          </a:p>
          <a:p>
            <a:pPr marL="897255" algn="ctr">
              <a:lnSpc>
                <a:spcPts val="755"/>
              </a:lnSpc>
            </a:pPr>
            <a:r>
              <a:rPr sz="75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28</a:t>
            </a:r>
            <a:endParaRPr sz="750">
              <a:latin typeface="Franklin Gothic Medium"/>
              <a:cs typeface="Franklin Gothic Medium"/>
            </a:endParaRPr>
          </a:p>
          <a:p>
            <a:pPr marL="12700">
              <a:lnSpc>
                <a:spcPts val="1405"/>
              </a:lnSpc>
            </a:pPr>
            <a:r>
              <a:rPr sz="1200" i="1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tracking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.</a:t>
            </a:r>
            <a:endParaRPr sz="12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685800"/>
            <a:ext cx="7174992" cy="44958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16408"/>
            <a:ext cx="9130665" cy="1249680"/>
          </a:xfrm>
          <a:custGeom>
            <a:avLst/>
            <a:gdLst/>
            <a:ahLst/>
            <a:cxnLst/>
            <a:rect l="l" t="t" r="r" b="b"/>
            <a:pathLst>
              <a:path w="9130665" h="1249680">
                <a:moveTo>
                  <a:pt x="9130284" y="0"/>
                </a:moveTo>
                <a:lnTo>
                  <a:pt x="0" y="0"/>
                </a:lnTo>
                <a:lnTo>
                  <a:pt x="0" y="1249680"/>
                </a:lnTo>
                <a:lnTo>
                  <a:pt x="9130284" y="1249680"/>
                </a:lnTo>
                <a:lnTo>
                  <a:pt x="9130284" y="0"/>
                </a:lnTo>
                <a:close/>
              </a:path>
            </a:pathLst>
          </a:custGeom>
          <a:solidFill>
            <a:srgbClr val="92E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9347" y="957453"/>
            <a:ext cx="391414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90" dirty="0">
                <a:solidFill>
                  <a:srgbClr val="00ADEE"/>
                </a:solidFill>
              </a:rPr>
              <a:t>6</a:t>
            </a:r>
            <a:r>
              <a:rPr spc="-105" dirty="0">
                <a:solidFill>
                  <a:srgbClr val="00ADEE"/>
                </a:solidFill>
              </a:rPr>
              <a:t>.</a:t>
            </a:r>
            <a:r>
              <a:rPr spc="-90" dirty="0">
                <a:solidFill>
                  <a:srgbClr val="00ADEE"/>
                </a:solidFill>
              </a:rPr>
              <a:t> </a:t>
            </a:r>
            <a:r>
              <a:rPr spc="-204" dirty="0">
                <a:solidFill>
                  <a:srgbClr val="00ADEE"/>
                </a:solidFill>
              </a:rPr>
              <a:t>R</a:t>
            </a:r>
            <a:r>
              <a:rPr spc="-100" dirty="0">
                <a:solidFill>
                  <a:srgbClr val="00ADEE"/>
                </a:solidFill>
              </a:rPr>
              <a:t>.</a:t>
            </a:r>
            <a:r>
              <a:rPr spc="-345" dirty="0">
                <a:solidFill>
                  <a:srgbClr val="00ADEE"/>
                </a:solidFill>
              </a:rPr>
              <a:t>O</a:t>
            </a:r>
            <a:r>
              <a:rPr spc="-120" dirty="0">
                <a:solidFill>
                  <a:srgbClr val="00ADEE"/>
                </a:solidFill>
              </a:rPr>
              <a:t>.</a:t>
            </a:r>
            <a:r>
              <a:rPr spc="-35" dirty="0">
                <a:solidFill>
                  <a:srgbClr val="00ADEE"/>
                </a:solidFill>
              </a:rPr>
              <a:t>I</a:t>
            </a:r>
            <a:r>
              <a:rPr spc="-100" dirty="0">
                <a:solidFill>
                  <a:srgbClr val="00ADEE"/>
                </a:solidFill>
              </a:rPr>
              <a:t> </a:t>
            </a:r>
            <a:r>
              <a:rPr spc="-210" dirty="0">
                <a:solidFill>
                  <a:srgbClr val="00ADEE"/>
                </a:solidFill>
              </a:rPr>
              <a:t>P</a:t>
            </a:r>
            <a:r>
              <a:rPr spc="-85" dirty="0">
                <a:solidFill>
                  <a:srgbClr val="00ADEE"/>
                </a:solidFill>
              </a:rPr>
              <a:t>e</a:t>
            </a:r>
            <a:r>
              <a:rPr spc="-45" dirty="0">
                <a:solidFill>
                  <a:srgbClr val="00ADEE"/>
                </a:solidFill>
              </a:rPr>
              <a:t>m</a:t>
            </a:r>
            <a:r>
              <a:rPr spc="-140" dirty="0">
                <a:solidFill>
                  <a:srgbClr val="00ADEE"/>
                </a:solidFill>
              </a:rPr>
              <a:t>asa</a:t>
            </a:r>
            <a:r>
              <a:rPr spc="-95" dirty="0">
                <a:solidFill>
                  <a:srgbClr val="00ADEE"/>
                </a:solidFill>
              </a:rPr>
              <a:t>r</a:t>
            </a:r>
            <a:r>
              <a:rPr spc="-114" dirty="0">
                <a:solidFill>
                  <a:srgbClr val="00ADEE"/>
                </a:solidFill>
              </a:rPr>
              <a:t>an</a:t>
            </a:r>
            <a:r>
              <a:rPr spc="-105" dirty="0">
                <a:solidFill>
                  <a:srgbClr val="00ADEE"/>
                </a:solidFill>
              </a:rPr>
              <a:t> </a:t>
            </a:r>
            <a:r>
              <a:rPr spc="-200" dirty="0">
                <a:solidFill>
                  <a:srgbClr val="00ADEE"/>
                </a:solidFill>
              </a:rPr>
              <a:t>D</a:t>
            </a:r>
            <a:r>
              <a:rPr spc="-65" dirty="0">
                <a:solidFill>
                  <a:srgbClr val="00ADEE"/>
                </a:solidFill>
              </a:rPr>
              <a:t>i</a:t>
            </a:r>
            <a:r>
              <a:rPr spc="-245" dirty="0">
                <a:solidFill>
                  <a:srgbClr val="00ADEE"/>
                </a:solidFill>
              </a:rPr>
              <a:t>g</a:t>
            </a:r>
            <a:r>
              <a:rPr spc="-85" dirty="0">
                <a:solidFill>
                  <a:srgbClr val="00ADEE"/>
                </a:solidFill>
              </a:rPr>
              <a:t>i</a:t>
            </a:r>
            <a:r>
              <a:rPr spc="-35" dirty="0">
                <a:solidFill>
                  <a:srgbClr val="00ADEE"/>
                </a:solidFill>
              </a:rPr>
              <a:t>t</a:t>
            </a:r>
            <a:r>
              <a:rPr spc="-40" dirty="0">
                <a:solidFill>
                  <a:srgbClr val="00ADEE"/>
                </a:solidFill>
              </a:rPr>
              <a:t>a</a:t>
            </a:r>
            <a:r>
              <a:rPr spc="-90" dirty="0">
                <a:solidFill>
                  <a:srgbClr val="00ADEE"/>
                </a:solidFill>
              </a:rPr>
              <a:t>l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43840"/>
            <a:ext cx="1187196" cy="122224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46938" y="1580769"/>
            <a:ext cx="4127500" cy="38563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65" dirty="0">
                <a:solidFill>
                  <a:srgbClr val="585858"/>
                </a:solidFill>
                <a:latin typeface="Arial"/>
                <a:cs typeface="Arial"/>
              </a:rPr>
              <a:t>Website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Arial"/>
              <a:cs typeface="Arial"/>
            </a:endParaRPr>
          </a:p>
          <a:p>
            <a:pPr marL="12700" marR="5080" algn="just">
              <a:lnSpc>
                <a:spcPct val="150000"/>
              </a:lnSpc>
              <a:spcBef>
                <a:spcPts val="5"/>
              </a:spcBef>
            </a:pPr>
            <a:r>
              <a:rPr sz="1200" spc="-1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Ketika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berkampanye melalui </a:t>
            </a:r>
            <a:r>
              <a:rPr sz="1200" i="1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website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,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maka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harapan terbesar </a:t>
            </a:r>
            <a:r>
              <a:rPr sz="12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adalah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seberapa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banyak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pengunjung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dari</a:t>
            </a:r>
            <a:r>
              <a:rPr sz="12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i="1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web</a:t>
            </a:r>
            <a:r>
              <a:rPr sz="1200" i="1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(</a:t>
            </a:r>
            <a:r>
              <a:rPr sz="1200" i="1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traffic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), </a:t>
            </a:r>
            <a:r>
              <a:rPr sz="12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seberapa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banyak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halaman </a:t>
            </a:r>
            <a:r>
              <a:rPr sz="1200" i="1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web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yang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mereka masuki,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jumlah </a:t>
            </a:r>
            <a:r>
              <a:rPr sz="12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i="1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download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,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sampai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seberapa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besar</a:t>
            </a:r>
            <a:r>
              <a:rPr sz="12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tingkat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penjualan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yang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terjadi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setelah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mereka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masuk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ke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i="1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website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.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Beberapa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alat </a:t>
            </a:r>
            <a:r>
              <a:rPr sz="12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analisis</a:t>
            </a:r>
            <a:r>
              <a:rPr sz="1200" spc="1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bisa</a:t>
            </a:r>
            <a:r>
              <a:rPr sz="1200" spc="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dipergunakan</a:t>
            </a:r>
            <a:r>
              <a:rPr sz="1200" spc="1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seperti</a:t>
            </a:r>
            <a:r>
              <a:rPr sz="1200" spc="1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Google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Analytics</a:t>
            </a:r>
            <a:r>
              <a:rPr sz="12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dan</a:t>
            </a:r>
            <a:r>
              <a:rPr sz="1200" spc="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Alexa</a:t>
            </a:r>
            <a:endParaRPr sz="12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Franklin Gothic Medium"/>
              <a:cs typeface="Franklin Gothic Medium"/>
            </a:endParaRPr>
          </a:p>
          <a:p>
            <a:pPr marL="12700" marR="5080" algn="just">
              <a:lnSpc>
                <a:spcPct val="150000"/>
              </a:lnSpc>
            </a:pP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Beberapa konsultan digital menawarkan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cara-cara dan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taktik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agar </a:t>
            </a:r>
            <a:r>
              <a:rPr sz="1200" i="1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website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bisa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meraih ranking yang tinggi atau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berada di </a:t>
            </a:r>
            <a:r>
              <a:rPr sz="12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urutan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teratas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mesin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pencari.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Itu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karena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terkadang,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bukan </a:t>
            </a:r>
            <a:r>
              <a:rPr sz="1200" spc="-28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kampanye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yang membuat </a:t>
            </a:r>
            <a:r>
              <a:rPr sz="1200" i="1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website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berada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di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urutan teratas,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namun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manipulasi dalam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program </a:t>
            </a:r>
            <a:r>
              <a:rPr sz="1200" i="1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web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jumlah </a:t>
            </a:r>
            <a:r>
              <a:rPr sz="1200" i="1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backlink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, dan </a:t>
            </a:r>
            <a:r>
              <a:rPr sz="12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hal-hal lain yang membutuhkan</a:t>
            </a:r>
            <a:r>
              <a:rPr sz="1200" spc="2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i="1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programmer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.</a:t>
            </a:r>
            <a:endParaRPr sz="1200">
              <a:latin typeface="Franklin Gothic Medium"/>
              <a:cs typeface="Franklin Gothic Medium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53000" y="1565147"/>
            <a:ext cx="4000500" cy="489204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30</a:t>
            </a:fld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7925" y="1119885"/>
            <a:ext cx="170878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0" dirty="0">
                <a:solidFill>
                  <a:srgbClr val="00ADEE"/>
                </a:solidFill>
              </a:rPr>
              <a:t>REFERENSI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31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900277" y="1832813"/>
            <a:ext cx="6211570" cy="2613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indent="-170815">
              <a:lnSpc>
                <a:spcPts val="1710"/>
              </a:lnSpc>
              <a:spcBef>
                <a:spcPts val="100"/>
              </a:spcBef>
              <a:buSzPct val="80000"/>
              <a:buFont typeface="Arial MT"/>
              <a:buChar char="•"/>
              <a:tabLst>
                <a:tab pos="196215" algn="l"/>
              </a:tabLst>
            </a:pPr>
            <a:r>
              <a:rPr sz="1500" i="1" dirty="0">
                <a:solidFill>
                  <a:srgbClr val="585858"/>
                </a:solidFill>
                <a:latin typeface="Franklin Gothic Medium"/>
                <a:cs typeface="Franklin Gothic Medium"/>
              </a:rPr>
              <a:t>Ryan,</a:t>
            </a:r>
            <a:r>
              <a:rPr sz="1500" i="1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500" i="1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Damian</a:t>
            </a:r>
            <a:r>
              <a:rPr sz="1500" i="1" spc="-1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500" i="1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and </a:t>
            </a:r>
            <a:r>
              <a:rPr sz="1500" i="1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Calvin </a:t>
            </a:r>
            <a:r>
              <a:rPr sz="1500" i="1" dirty="0">
                <a:solidFill>
                  <a:srgbClr val="585858"/>
                </a:solidFill>
                <a:latin typeface="Franklin Gothic Medium"/>
                <a:cs typeface="Franklin Gothic Medium"/>
              </a:rPr>
              <a:t>Jones</a:t>
            </a:r>
            <a:r>
              <a:rPr sz="1500" i="1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500" i="1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(2009),  </a:t>
            </a:r>
            <a:r>
              <a:rPr sz="1500" i="1" dirty="0">
                <a:solidFill>
                  <a:srgbClr val="585858"/>
                </a:solidFill>
                <a:latin typeface="Franklin Gothic Medium"/>
                <a:cs typeface="Franklin Gothic Medium"/>
              </a:rPr>
              <a:t>Understanding</a:t>
            </a:r>
            <a:r>
              <a:rPr sz="1500" i="1" spc="-2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500" i="1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Digital</a:t>
            </a:r>
            <a:r>
              <a:rPr sz="1500" i="1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500" i="1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Marketing,</a:t>
            </a:r>
            <a:endParaRPr sz="1500">
              <a:latin typeface="Franklin Gothic Medium"/>
              <a:cs typeface="Franklin Gothic Medium"/>
            </a:endParaRPr>
          </a:p>
          <a:p>
            <a:pPr marL="195580">
              <a:lnSpc>
                <a:spcPts val="1710"/>
              </a:lnSpc>
            </a:pPr>
            <a:r>
              <a:rPr sz="1500" i="1" spc="-1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Kogan</a:t>
            </a:r>
            <a:r>
              <a:rPr sz="1500" i="1" spc="-2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500" i="1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Page</a:t>
            </a:r>
            <a:r>
              <a:rPr sz="1500" i="1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500" i="1" dirty="0">
                <a:solidFill>
                  <a:srgbClr val="585858"/>
                </a:solidFill>
                <a:latin typeface="Franklin Gothic Medium"/>
                <a:cs typeface="Franklin Gothic Medium"/>
              </a:rPr>
              <a:t>: </a:t>
            </a:r>
            <a:r>
              <a:rPr sz="1500" i="1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London</a:t>
            </a:r>
            <a:r>
              <a:rPr sz="1500" i="1" spc="-3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500" i="1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and</a:t>
            </a:r>
            <a:r>
              <a:rPr sz="1500" i="1" spc="-2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500" i="1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Philadelphia</a:t>
            </a:r>
            <a:endParaRPr sz="1500">
              <a:latin typeface="Franklin Gothic Medium"/>
              <a:cs typeface="Franklin Gothic Medium"/>
            </a:endParaRPr>
          </a:p>
          <a:p>
            <a:pPr marL="195580" marR="17780" indent="-170815">
              <a:lnSpc>
                <a:spcPts val="1620"/>
              </a:lnSpc>
              <a:spcBef>
                <a:spcPts val="1430"/>
              </a:spcBef>
              <a:buSzPct val="80000"/>
              <a:buFont typeface="Arial MT"/>
              <a:buChar char="•"/>
              <a:tabLst>
                <a:tab pos="196215" algn="l"/>
              </a:tabLst>
            </a:pPr>
            <a:r>
              <a:rPr sz="1500" i="1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Stokes, </a:t>
            </a:r>
            <a:r>
              <a:rPr sz="1500" i="1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Rob, </a:t>
            </a:r>
            <a:r>
              <a:rPr sz="1500" i="1" spc="-1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(2010), </a:t>
            </a:r>
            <a:r>
              <a:rPr sz="15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eMarketing: The </a:t>
            </a:r>
            <a:r>
              <a:rPr sz="15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Essentials </a:t>
            </a:r>
            <a:r>
              <a:rPr sz="15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Guide </a:t>
            </a:r>
            <a:r>
              <a:rPr sz="1500" spc="-1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to </a:t>
            </a:r>
            <a:r>
              <a:rPr sz="15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Marketing </a:t>
            </a:r>
            <a:r>
              <a:rPr sz="15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in </a:t>
            </a:r>
            <a:r>
              <a:rPr sz="15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the </a:t>
            </a:r>
            <a:r>
              <a:rPr sz="1500" spc="-36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5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World,</a:t>
            </a:r>
            <a:r>
              <a:rPr sz="15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5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5</a:t>
            </a:r>
            <a:r>
              <a:rPr sz="1500" spc="-15" baseline="25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th</a:t>
            </a:r>
            <a:r>
              <a:rPr sz="1500" spc="179" baseline="25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5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Edition</a:t>
            </a:r>
            <a:endParaRPr sz="1500">
              <a:latin typeface="Franklin Gothic Medium"/>
              <a:cs typeface="Franklin Gothic Medium"/>
            </a:endParaRPr>
          </a:p>
          <a:p>
            <a:pPr marL="195580" indent="-170815">
              <a:lnSpc>
                <a:spcPts val="1710"/>
              </a:lnSpc>
              <a:spcBef>
                <a:spcPts val="1200"/>
              </a:spcBef>
              <a:buSzPct val="80000"/>
              <a:buFont typeface="Arial MT"/>
              <a:buChar char="•"/>
              <a:tabLst>
                <a:tab pos="196215" algn="l"/>
              </a:tabLst>
            </a:pPr>
            <a:r>
              <a:rPr sz="15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Journal</a:t>
            </a:r>
            <a:r>
              <a:rPr sz="1500" spc="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5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of</a:t>
            </a:r>
            <a:r>
              <a:rPr sz="15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Small </a:t>
            </a:r>
            <a:r>
              <a:rPr sz="15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Business</a:t>
            </a:r>
            <a:r>
              <a:rPr sz="1500" spc="-3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5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and</a:t>
            </a:r>
            <a:r>
              <a:rPr sz="1500" spc="-3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5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Entreprise</a:t>
            </a:r>
            <a:r>
              <a:rPr sz="15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5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Development</a:t>
            </a:r>
            <a:r>
              <a:rPr sz="1500" spc="-1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5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–</a:t>
            </a:r>
            <a:r>
              <a:rPr sz="15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The Usage</a:t>
            </a:r>
            <a:r>
              <a:rPr sz="1500" spc="-1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5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of</a:t>
            </a:r>
            <a:endParaRPr sz="1500">
              <a:latin typeface="Franklin Gothic Medium"/>
              <a:cs typeface="Franklin Gothic Medium"/>
            </a:endParaRPr>
          </a:p>
          <a:p>
            <a:pPr marL="195580">
              <a:lnSpc>
                <a:spcPts val="1710"/>
              </a:lnSpc>
            </a:pPr>
            <a:r>
              <a:rPr sz="15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Digital</a:t>
            </a:r>
            <a:r>
              <a:rPr sz="1500" spc="-3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5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Marketing</a:t>
            </a:r>
            <a:r>
              <a:rPr sz="15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Channels</a:t>
            </a:r>
            <a:r>
              <a:rPr sz="1500" spc="-3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5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in</a:t>
            </a:r>
            <a:r>
              <a:rPr sz="15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5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SMEs</a:t>
            </a:r>
            <a:endParaRPr sz="1500">
              <a:latin typeface="Franklin Gothic Medium"/>
              <a:cs typeface="Franklin Gothic Medium"/>
            </a:endParaRPr>
          </a:p>
          <a:p>
            <a:pPr marL="195580" indent="-170815">
              <a:lnSpc>
                <a:spcPct val="100000"/>
              </a:lnSpc>
              <a:spcBef>
                <a:spcPts val="1215"/>
              </a:spcBef>
              <a:buSzPct val="80000"/>
              <a:buFont typeface="Arial MT"/>
              <a:buChar char="•"/>
              <a:tabLst>
                <a:tab pos="196215" algn="l"/>
              </a:tabLst>
            </a:pPr>
            <a:r>
              <a:rPr sz="15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Journal</a:t>
            </a:r>
            <a:r>
              <a:rPr sz="1500" spc="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5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of</a:t>
            </a:r>
            <a:r>
              <a:rPr sz="15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5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Product</a:t>
            </a:r>
            <a:r>
              <a:rPr sz="1500" spc="3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5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&amp;</a:t>
            </a:r>
            <a:r>
              <a:rPr sz="15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5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Brand</a:t>
            </a:r>
            <a:r>
              <a:rPr sz="15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5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Management</a:t>
            </a:r>
            <a:r>
              <a:rPr sz="1500" spc="-8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5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–</a:t>
            </a:r>
            <a:r>
              <a:rPr sz="15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5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Strategic</a:t>
            </a:r>
            <a:r>
              <a:rPr sz="1500" spc="2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5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Digital</a:t>
            </a:r>
            <a:r>
              <a:rPr sz="1500" spc="-2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5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Marketing</a:t>
            </a:r>
            <a:endParaRPr sz="1500">
              <a:latin typeface="Franklin Gothic Medium"/>
              <a:cs typeface="Franklin Gothic Medium"/>
            </a:endParaRPr>
          </a:p>
          <a:p>
            <a:pPr marL="195580" marR="532130" indent="-170815">
              <a:lnSpc>
                <a:spcPts val="1620"/>
              </a:lnSpc>
              <a:spcBef>
                <a:spcPts val="1425"/>
              </a:spcBef>
              <a:buSzPct val="80000"/>
              <a:buFont typeface="Arial MT"/>
              <a:buChar char="•"/>
              <a:tabLst>
                <a:tab pos="196215" algn="l"/>
              </a:tabLst>
            </a:pPr>
            <a:r>
              <a:rPr sz="15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Smith, </a:t>
            </a:r>
            <a:r>
              <a:rPr sz="15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Katherine, Longitudinal </a:t>
            </a:r>
            <a:r>
              <a:rPr sz="15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study </a:t>
            </a:r>
            <a:r>
              <a:rPr sz="15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of digital </a:t>
            </a:r>
            <a:r>
              <a:rPr sz="15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marketing strategies </a:t>
            </a:r>
            <a:r>
              <a:rPr sz="1500" spc="-36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5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targeting</a:t>
            </a:r>
            <a:r>
              <a:rPr sz="1500" spc="-1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5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Millenials,</a:t>
            </a:r>
            <a:r>
              <a:rPr sz="1500" spc="-3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5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Murray</a:t>
            </a:r>
            <a:r>
              <a:rPr sz="1500" spc="2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5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State</a:t>
            </a:r>
            <a:r>
              <a:rPr sz="1500" spc="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5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University,</a:t>
            </a:r>
            <a:r>
              <a:rPr sz="1500" spc="-2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500" spc="-1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Kentucky,</a:t>
            </a:r>
            <a:r>
              <a:rPr sz="1500" spc="2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5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Usa</a:t>
            </a:r>
            <a:endParaRPr sz="15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16408"/>
            <a:ext cx="9130665" cy="1249680"/>
          </a:xfrm>
          <a:custGeom>
            <a:avLst/>
            <a:gdLst/>
            <a:ahLst/>
            <a:cxnLst/>
            <a:rect l="l" t="t" r="r" b="b"/>
            <a:pathLst>
              <a:path w="9130665" h="1249680">
                <a:moveTo>
                  <a:pt x="9130284" y="0"/>
                </a:moveTo>
                <a:lnTo>
                  <a:pt x="0" y="0"/>
                </a:lnTo>
                <a:lnTo>
                  <a:pt x="0" y="1249680"/>
                </a:lnTo>
                <a:lnTo>
                  <a:pt x="9130284" y="1249680"/>
                </a:lnTo>
                <a:lnTo>
                  <a:pt x="9130284" y="0"/>
                </a:lnTo>
                <a:close/>
              </a:path>
            </a:pathLst>
          </a:custGeom>
          <a:solidFill>
            <a:srgbClr val="92E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9347" y="957453"/>
            <a:ext cx="166560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0" dirty="0">
                <a:solidFill>
                  <a:srgbClr val="00ADEE"/>
                </a:solidFill>
              </a:rPr>
              <a:t>D</a:t>
            </a:r>
            <a:r>
              <a:rPr spc="-315" dirty="0">
                <a:solidFill>
                  <a:srgbClr val="00ADEE"/>
                </a:solidFill>
              </a:rPr>
              <a:t>A</a:t>
            </a:r>
            <a:r>
              <a:rPr spc="-275" dirty="0">
                <a:solidFill>
                  <a:srgbClr val="00ADEE"/>
                </a:solidFill>
              </a:rPr>
              <a:t>F</a:t>
            </a:r>
            <a:r>
              <a:rPr spc="-475" dirty="0">
                <a:solidFill>
                  <a:srgbClr val="00ADEE"/>
                </a:solidFill>
              </a:rPr>
              <a:t>T</a:t>
            </a:r>
            <a:r>
              <a:rPr spc="-275" dirty="0">
                <a:solidFill>
                  <a:srgbClr val="00ADEE"/>
                </a:solidFill>
              </a:rPr>
              <a:t>A</a:t>
            </a:r>
            <a:r>
              <a:rPr spc="-270" dirty="0">
                <a:solidFill>
                  <a:srgbClr val="00ADEE"/>
                </a:solidFill>
              </a:rPr>
              <a:t>R</a:t>
            </a:r>
            <a:r>
              <a:rPr spc="-110" dirty="0">
                <a:solidFill>
                  <a:srgbClr val="00ADEE"/>
                </a:solidFill>
              </a:rPr>
              <a:t> </a:t>
            </a:r>
            <a:r>
              <a:rPr spc="-30" dirty="0">
                <a:solidFill>
                  <a:srgbClr val="00ADEE"/>
                </a:solidFill>
              </a:rPr>
              <a:t>I</a:t>
            </a:r>
            <a:r>
              <a:rPr spc="-245" dirty="0">
                <a:solidFill>
                  <a:srgbClr val="00ADEE"/>
                </a:solidFill>
              </a:rPr>
              <a:t>S</a:t>
            </a:r>
            <a:r>
              <a:rPr spc="-35" dirty="0">
                <a:solidFill>
                  <a:srgbClr val="00ADEE"/>
                </a:solidFill>
              </a:rPr>
              <a:t>I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43840"/>
            <a:ext cx="1187196" cy="122224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313688" y="5576315"/>
            <a:ext cx="6928484" cy="365760"/>
          </a:xfrm>
          <a:prstGeom prst="rect">
            <a:avLst/>
          </a:prstGeom>
          <a:solidFill>
            <a:srgbClr val="00ADEE">
              <a:alpha val="90194"/>
            </a:srgbClr>
          </a:solidFill>
          <a:ln w="12192">
            <a:solidFill>
              <a:srgbClr val="FFFFFF"/>
            </a:solidFill>
          </a:ln>
        </p:spPr>
        <p:txBody>
          <a:bodyPr vert="horz" wrap="square" lIns="0" tIns="6731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530"/>
              </a:spcBef>
              <a:tabLst>
                <a:tab pos="2946400" algn="l"/>
              </a:tabLst>
            </a:pPr>
            <a:r>
              <a:rPr sz="13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Referensi	30</a:t>
            </a:r>
            <a:endParaRPr sz="1300">
              <a:latin typeface="Franklin Gothic Medium"/>
              <a:cs typeface="Franklin Gothic Medium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307338" y="5013705"/>
            <a:ext cx="6941184" cy="575310"/>
            <a:chOff x="1307338" y="5013705"/>
            <a:chExt cx="6941184" cy="575310"/>
          </a:xfrm>
        </p:grpSpPr>
        <p:sp>
          <p:nvSpPr>
            <p:cNvPr id="7" name="object 7"/>
            <p:cNvSpPr/>
            <p:nvPr/>
          </p:nvSpPr>
          <p:spPr>
            <a:xfrm>
              <a:off x="1313688" y="5020055"/>
              <a:ext cx="6928484" cy="562610"/>
            </a:xfrm>
            <a:custGeom>
              <a:avLst/>
              <a:gdLst/>
              <a:ahLst/>
              <a:cxnLst/>
              <a:rect l="l" t="t" r="r" b="b"/>
              <a:pathLst>
                <a:path w="6928484" h="562610">
                  <a:moveTo>
                    <a:pt x="6928104" y="0"/>
                  </a:moveTo>
                  <a:lnTo>
                    <a:pt x="0" y="0"/>
                  </a:lnTo>
                  <a:lnTo>
                    <a:pt x="0" y="365379"/>
                  </a:lnTo>
                  <a:lnTo>
                    <a:pt x="3393694" y="365379"/>
                  </a:lnTo>
                  <a:lnTo>
                    <a:pt x="3393694" y="421767"/>
                  </a:lnTo>
                  <a:lnTo>
                    <a:pt x="3323463" y="421767"/>
                  </a:lnTo>
                  <a:lnTo>
                    <a:pt x="3464052" y="562356"/>
                  </a:lnTo>
                  <a:lnTo>
                    <a:pt x="3604641" y="421767"/>
                  </a:lnTo>
                  <a:lnTo>
                    <a:pt x="3534410" y="421767"/>
                  </a:lnTo>
                  <a:lnTo>
                    <a:pt x="3534410" y="365379"/>
                  </a:lnTo>
                  <a:lnTo>
                    <a:pt x="6928104" y="365379"/>
                  </a:lnTo>
                  <a:lnTo>
                    <a:pt x="6928104" y="0"/>
                  </a:lnTo>
                  <a:close/>
                </a:path>
              </a:pathLst>
            </a:custGeom>
            <a:solidFill>
              <a:srgbClr val="00ADEE">
                <a:alpha val="8431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13688" y="5020055"/>
              <a:ext cx="6928484" cy="562610"/>
            </a:xfrm>
            <a:custGeom>
              <a:avLst/>
              <a:gdLst/>
              <a:ahLst/>
              <a:cxnLst/>
              <a:rect l="l" t="t" r="r" b="b"/>
              <a:pathLst>
                <a:path w="6928484" h="562610">
                  <a:moveTo>
                    <a:pt x="6928104" y="365379"/>
                  </a:moveTo>
                  <a:lnTo>
                    <a:pt x="3534410" y="365379"/>
                  </a:lnTo>
                  <a:lnTo>
                    <a:pt x="3534410" y="421767"/>
                  </a:lnTo>
                  <a:lnTo>
                    <a:pt x="3604641" y="421767"/>
                  </a:lnTo>
                  <a:lnTo>
                    <a:pt x="3464052" y="562356"/>
                  </a:lnTo>
                  <a:lnTo>
                    <a:pt x="3323463" y="421767"/>
                  </a:lnTo>
                  <a:lnTo>
                    <a:pt x="3393694" y="421767"/>
                  </a:lnTo>
                  <a:lnTo>
                    <a:pt x="3393694" y="365379"/>
                  </a:lnTo>
                  <a:lnTo>
                    <a:pt x="0" y="365379"/>
                  </a:lnTo>
                  <a:lnTo>
                    <a:pt x="0" y="0"/>
                  </a:lnTo>
                  <a:lnTo>
                    <a:pt x="6928104" y="0"/>
                  </a:lnTo>
                  <a:lnTo>
                    <a:pt x="6928104" y="365379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186810" y="5074411"/>
            <a:ext cx="318071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984500" algn="l"/>
              </a:tabLst>
            </a:pPr>
            <a:r>
              <a:rPr sz="13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</a:t>
            </a:r>
            <a:r>
              <a:rPr sz="13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.O.I</a:t>
            </a:r>
            <a:r>
              <a:rPr sz="13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3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</a:t>
            </a:r>
            <a:r>
              <a:rPr sz="13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sz="13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</a:t>
            </a:r>
            <a:r>
              <a:rPr sz="13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</a:t>
            </a:r>
            <a:r>
              <a:rPr sz="13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</a:t>
            </a:r>
            <a:r>
              <a:rPr sz="13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</a:t>
            </a:r>
            <a:r>
              <a:rPr sz="13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ran</a:t>
            </a:r>
            <a:r>
              <a:rPr sz="1300" spc="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Dig</a:t>
            </a:r>
            <a:r>
              <a:rPr sz="13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</a:t>
            </a:r>
            <a:r>
              <a:rPr sz="13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ta</a:t>
            </a:r>
            <a:r>
              <a:rPr sz="13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</a:t>
            </a:r>
            <a:r>
              <a:rPr sz="13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300" spc="-5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27</a:t>
            </a:r>
            <a:endParaRPr sz="1300">
              <a:latin typeface="Franklin Gothic Medium"/>
              <a:cs typeface="Franklin Gothic Medium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307338" y="4455921"/>
            <a:ext cx="6941184" cy="575310"/>
            <a:chOff x="1307338" y="4455921"/>
            <a:chExt cx="6941184" cy="575310"/>
          </a:xfrm>
        </p:grpSpPr>
        <p:sp>
          <p:nvSpPr>
            <p:cNvPr id="11" name="object 11"/>
            <p:cNvSpPr/>
            <p:nvPr/>
          </p:nvSpPr>
          <p:spPr>
            <a:xfrm>
              <a:off x="1313688" y="4462271"/>
              <a:ext cx="6928484" cy="562610"/>
            </a:xfrm>
            <a:custGeom>
              <a:avLst/>
              <a:gdLst/>
              <a:ahLst/>
              <a:cxnLst/>
              <a:rect l="l" t="t" r="r" b="b"/>
              <a:pathLst>
                <a:path w="6928484" h="562610">
                  <a:moveTo>
                    <a:pt x="6928104" y="0"/>
                  </a:moveTo>
                  <a:lnTo>
                    <a:pt x="0" y="0"/>
                  </a:lnTo>
                  <a:lnTo>
                    <a:pt x="0" y="365378"/>
                  </a:lnTo>
                  <a:lnTo>
                    <a:pt x="3393694" y="365378"/>
                  </a:lnTo>
                  <a:lnTo>
                    <a:pt x="3393694" y="421766"/>
                  </a:lnTo>
                  <a:lnTo>
                    <a:pt x="3323463" y="421766"/>
                  </a:lnTo>
                  <a:lnTo>
                    <a:pt x="3464052" y="562355"/>
                  </a:lnTo>
                  <a:lnTo>
                    <a:pt x="3604641" y="421766"/>
                  </a:lnTo>
                  <a:lnTo>
                    <a:pt x="3534410" y="421766"/>
                  </a:lnTo>
                  <a:lnTo>
                    <a:pt x="3534410" y="365378"/>
                  </a:lnTo>
                  <a:lnTo>
                    <a:pt x="6928104" y="365378"/>
                  </a:lnTo>
                  <a:lnTo>
                    <a:pt x="6928104" y="0"/>
                  </a:lnTo>
                  <a:close/>
                </a:path>
              </a:pathLst>
            </a:custGeom>
            <a:solidFill>
              <a:srgbClr val="00ADEE">
                <a:alpha val="7843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13688" y="4462271"/>
              <a:ext cx="6928484" cy="562610"/>
            </a:xfrm>
            <a:custGeom>
              <a:avLst/>
              <a:gdLst/>
              <a:ahLst/>
              <a:cxnLst/>
              <a:rect l="l" t="t" r="r" b="b"/>
              <a:pathLst>
                <a:path w="6928484" h="562610">
                  <a:moveTo>
                    <a:pt x="6928104" y="365378"/>
                  </a:moveTo>
                  <a:lnTo>
                    <a:pt x="3534410" y="365378"/>
                  </a:lnTo>
                  <a:lnTo>
                    <a:pt x="3534410" y="421766"/>
                  </a:lnTo>
                  <a:lnTo>
                    <a:pt x="3604641" y="421766"/>
                  </a:lnTo>
                  <a:lnTo>
                    <a:pt x="3464052" y="562355"/>
                  </a:lnTo>
                  <a:lnTo>
                    <a:pt x="3323463" y="421766"/>
                  </a:lnTo>
                  <a:lnTo>
                    <a:pt x="3393694" y="421766"/>
                  </a:lnTo>
                  <a:lnTo>
                    <a:pt x="3393694" y="365378"/>
                  </a:lnTo>
                  <a:lnTo>
                    <a:pt x="0" y="365378"/>
                  </a:lnTo>
                  <a:lnTo>
                    <a:pt x="0" y="0"/>
                  </a:lnTo>
                  <a:lnTo>
                    <a:pt x="6928104" y="0"/>
                  </a:lnTo>
                  <a:lnTo>
                    <a:pt x="6928104" y="36537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183763" y="4517263"/>
            <a:ext cx="246380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Pengaplikasian</a:t>
            </a:r>
            <a:r>
              <a:rPr sz="1300" spc="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Pemasaran</a:t>
            </a:r>
            <a:r>
              <a:rPr sz="1300" spc="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Digital</a:t>
            </a:r>
            <a:endParaRPr sz="1300">
              <a:latin typeface="Franklin Gothic Medium"/>
              <a:cs typeface="Franklin Gothic Medium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56197" y="4517263"/>
            <a:ext cx="217804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23</a:t>
            </a:r>
            <a:endParaRPr sz="1300">
              <a:latin typeface="Franklin Gothic Medium"/>
              <a:cs typeface="Franklin Gothic Medium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07338" y="3899661"/>
            <a:ext cx="6941184" cy="575310"/>
            <a:chOff x="1307338" y="3899661"/>
            <a:chExt cx="6941184" cy="575310"/>
          </a:xfrm>
        </p:grpSpPr>
        <p:sp>
          <p:nvSpPr>
            <p:cNvPr id="16" name="object 16"/>
            <p:cNvSpPr/>
            <p:nvPr/>
          </p:nvSpPr>
          <p:spPr>
            <a:xfrm>
              <a:off x="1313688" y="3906011"/>
              <a:ext cx="6928484" cy="562610"/>
            </a:xfrm>
            <a:custGeom>
              <a:avLst/>
              <a:gdLst/>
              <a:ahLst/>
              <a:cxnLst/>
              <a:rect l="l" t="t" r="r" b="b"/>
              <a:pathLst>
                <a:path w="6928484" h="562610">
                  <a:moveTo>
                    <a:pt x="6928104" y="0"/>
                  </a:moveTo>
                  <a:lnTo>
                    <a:pt x="0" y="0"/>
                  </a:lnTo>
                  <a:lnTo>
                    <a:pt x="0" y="365379"/>
                  </a:lnTo>
                  <a:lnTo>
                    <a:pt x="3393694" y="365379"/>
                  </a:lnTo>
                  <a:lnTo>
                    <a:pt x="3393694" y="421767"/>
                  </a:lnTo>
                  <a:lnTo>
                    <a:pt x="3323463" y="421767"/>
                  </a:lnTo>
                  <a:lnTo>
                    <a:pt x="3464052" y="562356"/>
                  </a:lnTo>
                  <a:lnTo>
                    <a:pt x="3604641" y="421767"/>
                  </a:lnTo>
                  <a:lnTo>
                    <a:pt x="3534410" y="421767"/>
                  </a:lnTo>
                  <a:lnTo>
                    <a:pt x="3534410" y="365379"/>
                  </a:lnTo>
                  <a:lnTo>
                    <a:pt x="6928104" y="365379"/>
                  </a:lnTo>
                  <a:lnTo>
                    <a:pt x="6928104" y="0"/>
                  </a:lnTo>
                  <a:close/>
                </a:path>
              </a:pathLst>
            </a:custGeom>
            <a:solidFill>
              <a:srgbClr val="00ADEE">
                <a:alpha val="7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13688" y="3906011"/>
              <a:ext cx="6928484" cy="562610"/>
            </a:xfrm>
            <a:custGeom>
              <a:avLst/>
              <a:gdLst/>
              <a:ahLst/>
              <a:cxnLst/>
              <a:rect l="l" t="t" r="r" b="b"/>
              <a:pathLst>
                <a:path w="6928484" h="562610">
                  <a:moveTo>
                    <a:pt x="6928104" y="365379"/>
                  </a:moveTo>
                  <a:lnTo>
                    <a:pt x="3534410" y="365379"/>
                  </a:lnTo>
                  <a:lnTo>
                    <a:pt x="3534410" y="421767"/>
                  </a:lnTo>
                  <a:lnTo>
                    <a:pt x="3604641" y="421767"/>
                  </a:lnTo>
                  <a:lnTo>
                    <a:pt x="3464052" y="562356"/>
                  </a:lnTo>
                  <a:lnTo>
                    <a:pt x="3323463" y="421767"/>
                  </a:lnTo>
                  <a:lnTo>
                    <a:pt x="3393694" y="421767"/>
                  </a:lnTo>
                  <a:lnTo>
                    <a:pt x="3393694" y="365379"/>
                  </a:lnTo>
                  <a:lnTo>
                    <a:pt x="0" y="365379"/>
                  </a:lnTo>
                  <a:lnTo>
                    <a:pt x="0" y="0"/>
                  </a:lnTo>
                  <a:lnTo>
                    <a:pt x="6928104" y="0"/>
                  </a:lnTo>
                  <a:lnTo>
                    <a:pt x="6928104" y="365379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165475" y="3960367"/>
            <a:ext cx="239014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Populer</a:t>
            </a:r>
            <a:r>
              <a:rPr sz="1300" spc="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Taktik</a:t>
            </a:r>
            <a:r>
              <a:rPr sz="1300" spc="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Pemasaran</a:t>
            </a:r>
            <a:r>
              <a:rPr sz="1300" spc="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Digital</a:t>
            </a:r>
            <a:endParaRPr sz="1300">
              <a:latin typeface="Franklin Gothic Medium"/>
              <a:cs typeface="Franklin Gothic Medium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79058" y="3960367"/>
            <a:ext cx="211454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16</a:t>
            </a:r>
            <a:endParaRPr sz="1300">
              <a:latin typeface="Franklin Gothic Medium"/>
              <a:cs typeface="Franklin Gothic Medium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307338" y="3341878"/>
            <a:ext cx="6941184" cy="575310"/>
            <a:chOff x="1307338" y="3341878"/>
            <a:chExt cx="6941184" cy="575310"/>
          </a:xfrm>
        </p:grpSpPr>
        <p:sp>
          <p:nvSpPr>
            <p:cNvPr id="21" name="object 21"/>
            <p:cNvSpPr/>
            <p:nvPr/>
          </p:nvSpPr>
          <p:spPr>
            <a:xfrm>
              <a:off x="1313688" y="3348228"/>
              <a:ext cx="6928484" cy="562610"/>
            </a:xfrm>
            <a:custGeom>
              <a:avLst/>
              <a:gdLst/>
              <a:ahLst/>
              <a:cxnLst/>
              <a:rect l="l" t="t" r="r" b="b"/>
              <a:pathLst>
                <a:path w="6928484" h="562610">
                  <a:moveTo>
                    <a:pt x="6928104" y="0"/>
                  </a:moveTo>
                  <a:lnTo>
                    <a:pt x="0" y="0"/>
                  </a:lnTo>
                  <a:lnTo>
                    <a:pt x="0" y="365379"/>
                  </a:lnTo>
                  <a:lnTo>
                    <a:pt x="3393694" y="365379"/>
                  </a:lnTo>
                  <a:lnTo>
                    <a:pt x="3393694" y="421767"/>
                  </a:lnTo>
                  <a:lnTo>
                    <a:pt x="3323463" y="421767"/>
                  </a:lnTo>
                  <a:lnTo>
                    <a:pt x="3464052" y="562356"/>
                  </a:lnTo>
                  <a:lnTo>
                    <a:pt x="3604641" y="421767"/>
                  </a:lnTo>
                  <a:lnTo>
                    <a:pt x="3534410" y="421767"/>
                  </a:lnTo>
                  <a:lnTo>
                    <a:pt x="3534410" y="365379"/>
                  </a:lnTo>
                  <a:lnTo>
                    <a:pt x="6928104" y="365379"/>
                  </a:lnTo>
                  <a:lnTo>
                    <a:pt x="6928104" y="0"/>
                  </a:lnTo>
                  <a:close/>
                </a:path>
              </a:pathLst>
            </a:custGeom>
            <a:solidFill>
              <a:srgbClr val="00ADEE">
                <a:alpha val="6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313688" y="3348228"/>
              <a:ext cx="6928484" cy="562610"/>
            </a:xfrm>
            <a:custGeom>
              <a:avLst/>
              <a:gdLst/>
              <a:ahLst/>
              <a:cxnLst/>
              <a:rect l="l" t="t" r="r" b="b"/>
              <a:pathLst>
                <a:path w="6928484" h="562610">
                  <a:moveTo>
                    <a:pt x="6928104" y="365379"/>
                  </a:moveTo>
                  <a:lnTo>
                    <a:pt x="3534410" y="365379"/>
                  </a:lnTo>
                  <a:lnTo>
                    <a:pt x="3534410" y="421767"/>
                  </a:lnTo>
                  <a:lnTo>
                    <a:pt x="3604641" y="421767"/>
                  </a:lnTo>
                  <a:lnTo>
                    <a:pt x="3464052" y="562356"/>
                  </a:lnTo>
                  <a:lnTo>
                    <a:pt x="3323463" y="421767"/>
                  </a:lnTo>
                  <a:lnTo>
                    <a:pt x="3393694" y="421767"/>
                  </a:lnTo>
                  <a:lnTo>
                    <a:pt x="3393694" y="365379"/>
                  </a:lnTo>
                  <a:lnTo>
                    <a:pt x="0" y="365379"/>
                  </a:lnTo>
                  <a:lnTo>
                    <a:pt x="0" y="0"/>
                  </a:lnTo>
                  <a:lnTo>
                    <a:pt x="6928104" y="0"/>
                  </a:lnTo>
                  <a:lnTo>
                    <a:pt x="6928104" y="365379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162426" y="3403219"/>
            <a:ext cx="269430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Menyusun</a:t>
            </a:r>
            <a:r>
              <a:rPr sz="1300" spc="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Strategi</a:t>
            </a:r>
            <a:r>
              <a:rPr sz="1300" spc="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Pemasaran</a:t>
            </a:r>
            <a:r>
              <a:rPr sz="1300" spc="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Digital</a:t>
            </a:r>
            <a:endParaRPr sz="1300">
              <a:latin typeface="Franklin Gothic Medium"/>
              <a:cs typeface="Franklin Gothic Medium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176009" y="3403219"/>
            <a:ext cx="220979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12</a:t>
            </a:r>
            <a:endParaRPr sz="1300">
              <a:latin typeface="Franklin Gothic Medium"/>
              <a:cs typeface="Franklin Gothic Medium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307338" y="2785617"/>
            <a:ext cx="6941184" cy="575310"/>
            <a:chOff x="1307338" y="2785617"/>
            <a:chExt cx="6941184" cy="575310"/>
          </a:xfrm>
        </p:grpSpPr>
        <p:sp>
          <p:nvSpPr>
            <p:cNvPr id="26" name="object 26"/>
            <p:cNvSpPr/>
            <p:nvPr/>
          </p:nvSpPr>
          <p:spPr>
            <a:xfrm>
              <a:off x="1313688" y="2791967"/>
              <a:ext cx="6928484" cy="562610"/>
            </a:xfrm>
            <a:custGeom>
              <a:avLst/>
              <a:gdLst/>
              <a:ahLst/>
              <a:cxnLst/>
              <a:rect l="l" t="t" r="r" b="b"/>
              <a:pathLst>
                <a:path w="6928484" h="562610">
                  <a:moveTo>
                    <a:pt x="6928104" y="0"/>
                  </a:moveTo>
                  <a:lnTo>
                    <a:pt x="0" y="0"/>
                  </a:lnTo>
                  <a:lnTo>
                    <a:pt x="0" y="365379"/>
                  </a:lnTo>
                  <a:lnTo>
                    <a:pt x="3393694" y="365379"/>
                  </a:lnTo>
                  <a:lnTo>
                    <a:pt x="3393694" y="421767"/>
                  </a:lnTo>
                  <a:lnTo>
                    <a:pt x="3323463" y="421767"/>
                  </a:lnTo>
                  <a:lnTo>
                    <a:pt x="3464052" y="562356"/>
                  </a:lnTo>
                  <a:lnTo>
                    <a:pt x="3604641" y="421767"/>
                  </a:lnTo>
                  <a:lnTo>
                    <a:pt x="3534410" y="421767"/>
                  </a:lnTo>
                  <a:lnTo>
                    <a:pt x="3534410" y="365379"/>
                  </a:lnTo>
                  <a:lnTo>
                    <a:pt x="6928104" y="365379"/>
                  </a:lnTo>
                  <a:lnTo>
                    <a:pt x="6928104" y="0"/>
                  </a:lnTo>
                  <a:close/>
                </a:path>
              </a:pathLst>
            </a:custGeom>
            <a:solidFill>
              <a:srgbClr val="00ADEE">
                <a:alpha val="6156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313688" y="2791967"/>
              <a:ext cx="6928484" cy="562610"/>
            </a:xfrm>
            <a:custGeom>
              <a:avLst/>
              <a:gdLst/>
              <a:ahLst/>
              <a:cxnLst/>
              <a:rect l="l" t="t" r="r" b="b"/>
              <a:pathLst>
                <a:path w="6928484" h="562610">
                  <a:moveTo>
                    <a:pt x="6928104" y="365379"/>
                  </a:moveTo>
                  <a:lnTo>
                    <a:pt x="3534410" y="365379"/>
                  </a:lnTo>
                  <a:lnTo>
                    <a:pt x="3534410" y="421767"/>
                  </a:lnTo>
                  <a:lnTo>
                    <a:pt x="3604641" y="421767"/>
                  </a:lnTo>
                  <a:lnTo>
                    <a:pt x="3464052" y="562356"/>
                  </a:lnTo>
                  <a:lnTo>
                    <a:pt x="3323463" y="421767"/>
                  </a:lnTo>
                  <a:lnTo>
                    <a:pt x="3393694" y="421767"/>
                  </a:lnTo>
                  <a:lnTo>
                    <a:pt x="3393694" y="365379"/>
                  </a:lnTo>
                  <a:lnTo>
                    <a:pt x="0" y="365379"/>
                  </a:lnTo>
                  <a:lnTo>
                    <a:pt x="0" y="0"/>
                  </a:lnTo>
                  <a:lnTo>
                    <a:pt x="6928104" y="0"/>
                  </a:lnTo>
                  <a:lnTo>
                    <a:pt x="6928104" y="365379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232530" y="2846323"/>
            <a:ext cx="193167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Strategi</a:t>
            </a:r>
            <a:r>
              <a:rPr sz="13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Pemasaran</a:t>
            </a:r>
            <a:r>
              <a:rPr sz="1300" spc="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Digital</a:t>
            </a:r>
            <a:endParaRPr sz="1300">
              <a:latin typeface="Franklin Gothic Medium"/>
              <a:cs typeface="Franklin Gothic Medium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204965" y="2846323"/>
            <a:ext cx="12192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6</a:t>
            </a:r>
            <a:endParaRPr sz="1300">
              <a:latin typeface="Franklin Gothic Medium"/>
              <a:cs typeface="Franklin Gothic Medium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307338" y="2227833"/>
            <a:ext cx="6941184" cy="575310"/>
            <a:chOff x="1307338" y="2227833"/>
            <a:chExt cx="6941184" cy="575310"/>
          </a:xfrm>
        </p:grpSpPr>
        <p:sp>
          <p:nvSpPr>
            <p:cNvPr id="31" name="object 31"/>
            <p:cNvSpPr/>
            <p:nvPr/>
          </p:nvSpPr>
          <p:spPr>
            <a:xfrm>
              <a:off x="1313688" y="2234183"/>
              <a:ext cx="6928484" cy="562610"/>
            </a:xfrm>
            <a:custGeom>
              <a:avLst/>
              <a:gdLst/>
              <a:ahLst/>
              <a:cxnLst/>
              <a:rect l="l" t="t" r="r" b="b"/>
              <a:pathLst>
                <a:path w="6928484" h="562610">
                  <a:moveTo>
                    <a:pt x="6928104" y="0"/>
                  </a:moveTo>
                  <a:lnTo>
                    <a:pt x="0" y="0"/>
                  </a:lnTo>
                  <a:lnTo>
                    <a:pt x="0" y="365378"/>
                  </a:lnTo>
                  <a:lnTo>
                    <a:pt x="3393694" y="365378"/>
                  </a:lnTo>
                  <a:lnTo>
                    <a:pt x="3393694" y="421766"/>
                  </a:lnTo>
                  <a:lnTo>
                    <a:pt x="3323463" y="421766"/>
                  </a:lnTo>
                  <a:lnTo>
                    <a:pt x="3464052" y="562355"/>
                  </a:lnTo>
                  <a:lnTo>
                    <a:pt x="3604641" y="421766"/>
                  </a:lnTo>
                  <a:lnTo>
                    <a:pt x="3534410" y="421766"/>
                  </a:lnTo>
                  <a:lnTo>
                    <a:pt x="3534410" y="365378"/>
                  </a:lnTo>
                  <a:lnTo>
                    <a:pt x="6928104" y="365378"/>
                  </a:lnTo>
                  <a:lnTo>
                    <a:pt x="6928104" y="0"/>
                  </a:lnTo>
                  <a:close/>
                </a:path>
              </a:pathLst>
            </a:custGeom>
            <a:solidFill>
              <a:srgbClr val="00ADEE">
                <a:alpha val="5568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313688" y="2234183"/>
              <a:ext cx="6928484" cy="562610"/>
            </a:xfrm>
            <a:custGeom>
              <a:avLst/>
              <a:gdLst/>
              <a:ahLst/>
              <a:cxnLst/>
              <a:rect l="l" t="t" r="r" b="b"/>
              <a:pathLst>
                <a:path w="6928484" h="562610">
                  <a:moveTo>
                    <a:pt x="6928104" y="365378"/>
                  </a:moveTo>
                  <a:lnTo>
                    <a:pt x="3534410" y="365378"/>
                  </a:lnTo>
                  <a:lnTo>
                    <a:pt x="3534410" y="421766"/>
                  </a:lnTo>
                  <a:lnTo>
                    <a:pt x="3604641" y="421766"/>
                  </a:lnTo>
                  <a:lnTo>
                    <a:pt x="3464052" y="562355"/>
                  </a:lnTo>
                  <a:lnTo>
                    <a:pt x="3323463" y="421766"/>
                  </a:lnTo>
                  <a:lnTo>
                    <a:pt x="3393694" y="421766"/>
                  </a:lnTo>
                  <a:lnTo>
                    <a:pt x="3393694" y="365378"/>
                  </a:lnTo>
                  <a:lnTo>
                    <a:pt x="0" y="365378"/>
                  </a:lnTo>
                  <a:lnTo>
                    <a:pt x="0" y="0"/>
                  </a:lnTo>
                  <a:lnTo>
                    <a:pt x="6928104" y="0"/>
                  </a:lnTo>
                  <a:lnTo>
                    <a:pt x="6928104" y="36537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3232530" y="2289174"/>
            <a:ext cx="188277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Apa</a:t>
            </a:r>
            <a:r>
              <a:rPr sz="13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Itu </a:t>
            </a:r>
            <a:r>
              <a:rPr sz="13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Pemasaran</a:t>
            </a:r>
            <a:r>
              <a:rPr sz="1300" spc="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Digital</a:t>
            </a:r>
            <a:endParaRPr sz="1300">
              <a:latin typeface="Franklin Gothic Medium"/>
              <a:cs typeface="Franklin Gothic Medium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204965" y="2289174"/>
            <a:ext cx="12192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4</a:t>
            </a:r>
            <a:endParaRPr sz="1300">
              <a:latin typeface="Franklin Gothic Medium"/>
              <a:cs typeface="Franklin Gothic Medium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1307591" y="1671827"/>
            <a:ext cx="6940550" cy="574675"/>
            <a:chOff x="1307591" y="1671827"/>
            <a:chExt cx="6940550" cy="574675"/>
          </a:xfrm>
        </p:grpSpPr>
        <p:sp>
          <p:nvSpPr>
            <p:cNvPr id="36" name="object 36"/>
            <p:cNvSpPr/>
            <p:nvPr/>
          </p:nvSpPr>
          <p:spPr>
            <a:xfrm>
              <a:off x="1313687" y="1677923"/>
              <a:ext cx="6928484" cy="562610"/>
            </a:xfrm>
            <a:custGeom>
              <a:avLst/>
              <a:gdLst/>
              <a:ahLst/>
              <a:cxnLst/>
              <a:rect l="l" t="t" r="r" b="b"/>
              <a:pathLst>
                <a:path w="6928484" h="562610">
                  <a:moveTo>
                    <a:pt x="6928104" y="0"/>
                  </a:moveTo>
                  <a:lnTo>
                    <a:pt x="0" y="0"/>
                  </a:lnTo>
                  <a:lnTo>
                    <a:pt x="0" y="365378"/>
                  </a:lnTo>
                  <a:lnTo>
                    <a:pt x="3393694" y="365378"/>
                  </a:lnTo>
                  <a:lnTo>
                    <a:pt x="3393694" y="421766"/>
                  </a:lnTo>
                  <a:lnTo>
                    <a:pt x="3323463" y="421766"/>
                  </a:lnTo>
                  <a:lnTo>
                    <a:pt x="3464052" y="562355"/>
                  </a:lnTo>
                  <a:lnTo>
                    <a:pt x="3604641" y="421766"/>
                  </a:lnTo>
                  <a:lnTo>
                    <a:pt x="3534410" y="421766"/>
                  </a:lnTo>
                  <a:lnTo>
                    <a:pt x="3534410" y="365378"/>
                  </a:lnTo>
                  <a:lnTo>
                    <a:pt x="6928104" y="365378"/>
                  </a:lnTo>
                  <a:lnTo>
                    <a:pt x="6928104" y="0"/>
                  </a:lnTo>
                  <a:close/>
                </a:path>
              </a:pathLst>
            </a:custGeom>
            <a:solidFill>
              <a:srgbClr val="00ADEE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313687" y="1677923"/>
              <a:ext cx="6928484" cy="562610"/>
            </a:xfrm>
            <a:custGeom>
              <a:avLst/>
              <a:gdLst/>
              <a:ahLst/>
              <a:cxnLst/>
              <a:rect l="l" t="t" r="r" b="b"/>
              <a:pathLst>
                <a:path w="6928484" h="562610">
                  <a:moveTo>
                    <a:pt x="6928104" y="365378"/>
                  </a:moveTo>
                  <a:lnTo>
                    <a:pt x="3534410" y="365378"/>
                  </a:lnTo>
                  <a:lnTo>
                    <a:pt x="3534410" y="421766"/>
                  </a:lnTo>
                  <a:lnTo>
                    <a:pt x="3604641" y="421766"/>
                  </a:lnTo>
                  <a:lnTo>
                    <a:pt x="3464052" y="562355"/>
                  </a:lnTo>
                  <a:lnTo>
                    <a:pt x="3323463" y="421766"/>
                  </a:lnTo>
                  <a:lnTo>
                    <a:pt x="3393694" y="421766"/>
                  </a:lnTo>
                  <a:lnTo>
                    <a:pt x="3393694" y="365378"/>
                  </a:lnTo>
                  <a:lnTo>
                    <a:pt x="0" y="365378"/>
                  </a:lnTo>
                  <a:lnTo>
                    <a:pt x="0" y="0"/>
                  </a:lnTo>
                  <a:lnTo>
                    <a:pt x="6928104" y="0"/>
                  </a:lnTo>
                  <a:lnTo>
                    <a:pt x="6928104" y="36537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3232530" y="1732279"/>
            <a:ext cx="2056764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Lini</a:t>
            </a:r>
            <a:r>
              <a:rPr sz="1300" spc="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Masa</a:t>
            </a:r>
            <a:r>
              <a:rPr sz="1300" spc="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Pemasaran</a:t>
            </a:r>
            <a:r>
              <a:rPr sz="1300" spc="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Digital</a:t>
            </a:r>
            <a:endParaRPr sz="1300">
              <a:latin typeface="Franklin Gothic Medium"/>
              <a:cs typeface="Franklin Gothic Medium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39" name="object 39"/>
          <p:cNvSpPr txBox="1"/>
          <p:nvPr/>
        </p:nvSpPr>
        <p:spPr>
          <a:xfrm>
            <a:off x="6204965" y="1732279"/>
            <a:ext cx="12192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3</a:t>
            </a:r>
            <a:endParaRPr sz="13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3" y="243840"/>
            <a:ext cx="9144000" cy="1249680"/>
          </a:xfrm>
          <a:custGeom>
            <a:avLst/>
            <a:gdLst/>
            <a:ahLst/>
            <a:cxnLst/>
            <a:rect l="l" t="t" r="r" b="b"/>
            <a:pathLst>
              <a:path w="9144000" h="1249680">
                <a:moveTo>
                  <a:pt x="9144000" y="0"/>
                </a:moveTo>
                <a:lnTo>
                  <a:pt x="0" y="0"/>
                </a:lnTo>
                <a:lnTo>
                  <a:pt x="0" y="1249679"/>
                </a:lnTo>
                <a:lnTo>
                  <a:pt x="9144000" y="1249679"/>
                </a:lnTo>
                <a:lnTo>
                  <a:pt x="9144000" y="0"/>
                </a:lnTo>
                <a:close/>
              </a:path>
            </a:pathLst>
          </a:custGeom>
          <a:solidFill>
            <a:srgbClr val="92E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9347" y="957453"/>
            <a:ext cx="482600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0" dirty="0">
                <a:solidFill>
                  <a:srgbClr val="00ADEE"/>
                </a:solidFill>
              </a:rPr>
              <a:t>L</a:t>
            </a:r>
            <a:r>
              <a:rPr spc="-30" dirty="0">
                <a:solidFill>
                  <a:srgbClr val="00ADEE"/>
                </a:solidFill>
              </a:rPr>
              <a:t>I</a:t>
            </a:r>
            <a:r>
              <a:rPr spc="-195" dirty="0">
                <a:solidFill>
                  <a:srgbClr val="00ADEE"/>
                </a:solidFill>
              </a:rPr>
              <a:t>N</a:t>
            </a:r>
            <a:r>
              <a:rPr spc="-35" dirty="0">
                <a:solidFill>
                  <a:srgbClr val="00ADEE"/>
                </a:solidFill>
              </a:rPr>
              <a:t>I</a:t>
            </a:r>
            <a:r>
              <a:rPr spc="-95" dirty="0">
                <a:solidFill>
                  <a:srgbClr val="00ADEE"/>
                </a:solidFill>
              </a:rPr>
              <a:t> </a:t>
            </a:r>
            <a:r>
              <a:rPr spc="-85" dirty="0">
                <a:solidFill>
                  <a:srgbClr val="00ADEE"/>
                </a:solidFill>
              </a:rPr>
              <a:t>M</a:t>
            </a:r>
            <a:r>
              <a:rPr spc="-315" dirty="0">
                <a:solidFill>
                  <a:srgbClr val="00ADEE"/>
                </a:solidFill>
              </a:rPr>
              <a:t>A</a:t>
            </a:r>
            <a:r>
              <a:rPr spc="-285" dirty="0">
                <a:solidFill>
                  <a:srgbClr val="00ADEE"/>
                </a:solidFill>
              </a:rPr>
              <a:t>S</a:t>
            </a:r>
            <a:r>
              <a:rPr spc="-305" dirty="0">
                <a:solidFill>
                  <a:srgbClr val="00ADEE"/>
                </a:solidFill>
              </a:rPr>
              <a:t>A</a:t>
            </a:r>
            <a:r>
              <a:rPr spc="-110" dirty="0">
                <a:solidFill>
                  <a:srgbClr val="00ADEE"/>
                </a:solidFill>
              </a:rPr>
              <a:t> </a:t>
            </a:r>
            <a:r>
              <a:rPr spc="-175" dirty="0">
                <a:solidFill>
                  <a:srgbClr val="00ADEE"/>
                </a:solidFill>
              </a:rPr>
              <a:t>P</a:t>
            </a:r>
            <a:r>
              <a:rPr spc="-345" dirty="0">
                <a:solidFill>
                  <a:srgbClr val="00ADEE"/>
                </a:solidFill>
              </a:rPr>
              <a:t>E</a:t>
            </a:r>
            <a:r>
              <a:rPr spc="-85" dirty="0">
                <a:solidFill>
                  <a:srgbClr val="00ADEE"/>
                </a:solidFill>
              </a:rPr>
              <a:t>M</a:t>
            </a:r>
            <a:r>
              <a:rPr spc="-280" dirty="0">
                <a:solidFill>
                  <a:srgbClr val="00ADEE"/>
                </a:solidFill>
              </a:rPr>
              <a:t>ASARAN</a:t>
            </a:r>
            <a:r>
              <a:rPr spc="-110" dirty="0">
                <a:solidFill>
                  <a:srgbClr val="00ADEE"/>
                </a:solidFill>
              </a:rPr>
              <a:t> </a:t>
            </a:r>
            <a:r>
              <a:rPr spc="-155" dirty="0">
                <a:solidFill>
                  <a:srgbClr val="00ADEE"/>
                </a:solidFill>
              </a:rPr>
              <a:t>D</a:t>
            </a:r>
            <a:r>
              <a:rPr spc="-45" dirty="0">
                <a:solidFill>
                  <a:srgbClr val="00ADEE"/>
                </a:solidFill>
              </a:rPr>
              <a:t>I</a:t>
            </a:r>
            <a:r>
              <a:rPr spc="-300" dirty="0">
                <a:solidFill>
                  <a:srgbClr val="00ADEE"/>
                </a:solidFill>
              </a:rPr>
              <a:t>G</a:t>
            </a:r>
            <a:r>
              <a:rPr spc="-90" dirty="0">
                <a:solidFill>
                  <a:srgbClr val="00ADEE"/>
                </a:solidFill>
              </a:rPr>
              <a:t>I</a:t>
            </a:r>
            <a:r>
              <a:rPr spc="-475" dirty="0">
                <a:solidFill>
                  <a:srgbClr val="00ADEE"/>
                </a:solidFill>
              </a:rPr>
              <a:t>T</a:t>
            </a:r>
            <a:r>
              <a:rPr spc="-315" dirty="0">
                <a:solidFill>
                  <a:srgbClr val="00ADEE"/>
                </a:solidFill>
              </a:rPr>
              <a:t>A</a:t>
            </a:r>
            <a:r>
              <a:rPr spc="-305" dirty="0">
                <a:solidFill>
                  <a:srgbClr val="00ADEE"/>
                </a:solidFill>
              </a:rPr>
              <a:t>L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43840"/>
            <a:ext cx="1187196" cy="1222247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01752" y="2671572"/>
            <a:ext cx="1184275" cy="1524000"/>
            <a:chOff x="301752" y="2671572"/>
            <a:chExt cx="1184275" cy="1524000"/>
          </a:xfrm>
        </p:grpSpPr>
        <p:sp>
          <p:nvSpPr>
            <p:cNvPr id="6" name="object 6"/>
            <p:cNvSpPr/>
            <p:nvPr/>
          </p:nvSpPr>
          <p:spPr>
            <a:xfrm>
              <a:off x="307848" y="2677668"/>
              <a:ext cx="1172210" cy="1511935"/>
            </a:xfrm>
            <a:custGeom>
              <a:avLst/>
              <a:gdLst/>
              <a:ahLst/>
              <a:cxnLst/>
              <a:rect l="l" t="t" r="r" b="b"/>
              <a:pathLst>
                <a:path w="1172210" h="1511935">
                  <a:moveTo>
                    <a:pt x="1054735" y="0"/>
                  </a:moveTo>
                  <a:lnTo>
                    <a:pt x="117195" y="0"/>
                  </a:lnTo>
                  <a:lnTo>
                    <a:pt x="71575" y="9207"/>
                  </a:lnTo>
                  <a:lnTo>
                    <a:pt x="34323" y="34321"/>
                  </a:lnTo>
                  <a:lnTo>
                    <a:pt x="9208" y="71580"/>
                  </a:lnTo>
                  <a:lnTo>
                    <a:pt x="0" y="117221"/>
                  </a:lnTo>
                  <a:lnTo>
                    <a:pt x="0" y="1394587"/>
                  </a:lnTo>
                  <a:lnTo>
                    <a:pt x="9208" y="1440227"/>
                  </a:lnTo>
                  <a:lnTo>
                    <a:pt x="34323" y="1477486"/>
                  </a:lnTo>
                  <a:lnTo>
                    <a:pt x="71575" y="1502600"/>
                  </a:lnTo>
                  <a:lnTo>
                    <a:pt x="117195" y="1511808"/>
                  </a:lnTo>
                  <a:lnTo>
                    <a:pt x="1054735" y="1511808"/>
                  </a:lnTo>
                  <a:lnTo>
                    <a:pt x="1100375" y="1502600"/>
                  </a:lnTo>
                  <a:lnTo>
                    <a:pt x="1137634" y="1477486"/>
                  </a:lnTo>
                  <a:lnTo>
                    <a:pt x="1162748" y="1440227"/>
                  </a:lnTo>
                  <a:lnTo>
                    <a:pt x="1171956" y="1394587"/>
                  </a:lnTo>
                  <a:lnTo>
                    <a:pt x="1171956" y="117221"/>
                  </a:lnTo>
                  <a:lnTo>
                    <a:pt x="1162748" y="71580"/>
                  </a:lnTo>
                  <a:lnTo>
                    <a:pt x="1137634" y="34321"/>
                  </a:lnTo>
                  <a:lnTo>
                    <a:pt x="1100375" y="9207"/>
                  </a:lnTo>
                  <a:lnTo>
                    <a:pt x="1054735" y="0"/>
                  </a:lnTo>
                  <a:close/>
                </a:path>
              </a:pathLst>
            </a:custGeom>
            <a:solidFill>
              <a:srgbClr val="00AD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7848" y="2677668"/>
              <a:ext cx="1172210" cy="1511935"/>
            </a:xfrm>
            <a:custGeom>
              <a:avLst/>
              <a:gdLst/>
              <a:ahLst/>
              <a:cxnLst/>
              <a:rect l="l" t="t" r="r" b="b"/>
              <a:pathLst>
                <a:path w="1172210" h="1511935">
                  <a:moveTo>
                    <a:pt x="0" y="117221"/>
                  </a:moveTo>
                  <a:lnTo>
                    <a:pt x="9208" y="71580"/>
                  </a:lnTo>
                  <a:lnTo>
                    <a:pt x="34323" y="34321"/>
                  </a:lnTo>
                  <a:lnTo>
                    <a:pt x="71575" y="9207"/>
                  </a:lnTo>
                  <a:lnTo>
                    <a:pt x="117195" y="0"/>
                  </a:lnTo>
                  <a:lnTo>
                    <a:pt x="1054735" y="0"/>
                  </a:lnTo>
                  <a:lnTo>
                    <a:pt x="1100375" y="9207"/>
                  </a:lnTo>
                  <a:lnTo>
                    <a:pt x="1137634" y="34321"/>
                  </a:lnTo>
                  <a:lnTo>
                    <a:pt x="1162748" y="71580"/>
                  </a:lnTo>
                  <a:lnTo>
                    <a:pt x="1171956" y="117221"/>
                  </a:lnTo>
                  <a:lnTo>
                    <a:pt x="1171956" y="1394587"/>
                  </a:lnTo>
                  <a:lnTo>
                    <a:pt x="1162748" y="1440227"/>
                  </a:lnTo>
                  <a:lnTo>
                    <a:pt x="1137634" y="1477486"/>
                  </a:lnTo>
                  <a:lnTo>
                    <a:pt x="1100375" y="1502600"/>
                  </a:lnTo>
                  <a:lnTo>
                    <a:pt x="1054735" y="1511808"/>
                  </a:lnTo>
                  <a:lnTo>
                    <a:pt x="117195" y="1511808"/>
                  </a:lnTo>
                  <a:lnTo>
                    <a:pt x="71575" y="1502600"/>
                  </a:lnTo>
                  <a:lnTo>
                    <a:pt x="34323" y="1477486"/>
                  </a:lnTo>
                  <a:lnTo>
                    <a:pt x="9208" y="1440227"/>
                  </a:lnTo>
                  <a:lnTo>
                    <a:pt x="0" y="1394587"/>
                  </a:lnTo>
                  <a:lnTo>
                    <a:pt x="0" y="117221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98170" y="2646934"/>
            <a:ext cx="855344" cy="107315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1900</a:t>
            </a:r>
            <a:endParaRPr sz="1800">
              <a:latin typeface="Franklin Gothic Medium"/>
              <a:cs typeface="Franklin Gothic Medium"/>
            </a:endParaRPr>
          </a:p>
          <a:p>
            <a:pPr marL="132080" indent="-120014">
              <a:lnSpc>
                <a:spcPts val="1675"/>
              </a:lnSpc>
              <a:spcBef>
                <a:spcPts val="470"/>
              </a:spcBef>
              <a:buSzPct val="92857"/>
              <a:buChar char="•"/>
              <a:tabLst>
                <a:tab pos="132715" algn="l"/>
              </a:tabLst>
            </a:pPr>
            <a:r>
              <a:rPr sz="14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Telefon</a:t>
            </a:r>
            <a:endParaRPr sz="1400">
              <a:latin typeface="Franklin Gothic Medium"/>
              <a:cs typeface="Franklin Gothic Medium"/>
            </a:endParaRPr>
          </a:p>
          <a:p>
            <a:pPr marL="132080" indent="-120014">
              <a:lnSpc>
                <a:spcPts val="1670"/>
              </a:lnSpc>
              <a:buSzPct val="92857"/>
              <a:buChar char="•"/>
              <a:tabLst>
                <a:tab pos="132715" algn="l"/>
              </a:tabLst>
            </a:pPr>
            <a:r>
              <a:rPr sz="14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Radio</a:t>
            </a:r>
            <a:endParaRPr sz="1400">
              <a:latin typeface="Franklin Gothic Medium"/>
              <a:cs typeface="Franklin Gothic Medium"/>
            </a:endParaRPr>
          </a:p>
          <a:p>
            <a:pPr marL="132080" indent="-120014">
              <a:lnSpc>
                <a:spcPts val="1675"/>
              </a:lnSpc>
              <a:buSzPct val="92857"/>
              <a:buChar char="•"/>
              <a:tabLst>
                <a:tab pos="132715" algn="l"/>
              </a:tabLst>
            </a:pPr>
            <a:r>
              <a:rPr sz="14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Telegram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95627" y="3288791"/>
            <a:ext cx="248920" cy="289560"/>
          </a:xfrm>
          <a:custGeom>
            <a:avLst/>
            <a:gdLst/>
            <a:ahLst/>
            <a:cxnLst/>
            <a:rect l="l" t="t" r="r" b="b"/>
            <a:pathLst>
              <a:path w="248919" h="289560">
                <a:moveTo>
                  <a:pt x="124205" y="0"/>
                </a:moveTo>
                <a:lnTo>
                  <a:pt x="124205" y="57912"/>
                </a:lnTo>
                <a:lnTo>
                  <a:pt x="0" y="57912"/>
                </a:lnTo>
                <a:lnTo>
                  <a:pt x="0" y="231648"/>
                </a:lnTo>
                <a:lnTo>
                  <a:pt x="124205" y="231648"/>
                </a:lnTo>
                <a:lnTo>
                  <a:pt x="124205" y="289560"/>
                </a:lnTo>
                <a:lnTo>
                  <a:pt x="248411" y="144780"/>
                </a:lnTo>
                <a:lnTo>
                  <a:pt x="124205" y="0"/>
                </a:lnTo>
                <a:close/>
              </a:path>
            </a:pathLst>
          </a:custGeom>
          <a:solidFill>
            <a:srgbClr val="AAD2F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1941576" y="2671572"/>
            <a:ext cx="1184275" cy="1524000"/>
            <a:chOff x="1941576" y="2671572"/>
            <a:chExt cx="1184275" cy="1524000"/>
          </a:xfrm>
        </p:grpSpPr>
        <p:sp>
          <p:nvSpPr>
            <p:cNvPr id="11" name="object 11"/>
            <p:cNvSpPr/>
            <p:nvPr/>
          </p:nvSpPr>
          <p:spPr>
            <a:xfrm>
              <a:off x="1947672" y="2677668"/>
              <a:ext cx="1172210" cy="1511935"/>
            </a:xfrm>
            <a:custGeom>
              <a:avLst/>
              <a:gdLst/>
              <a:ahLst/>
              <a:cxnLst/>
              <a:rect l="l" t="t" r="r" b="b"/>
              <a:pathLst>
                <a:path w="1172210" h="1511935">
                  <a:moveTo>
                    <a:pt x="1054734" y="0"/>
                  </a:moveTo>
                  <a:lnTo>
                    <a:pt x="117220" y="0"/>
                  </a:lnTo>
                  <a:lnTo>
                    <a:pt x="71580" y="9207"/>
                  </a:lnTo>
                  <a:lnTo>
                    <a:pt x="34321" y="34321"/>
                  </a:lnTo>
                  <a:lnTo>
                    <a:pt x="9207" y="71580"/>
                  </a:lnTo>
                  <a:lnTo>
                    <a:pt x="0" y="117221"/>
                  </a:lnTo>
                  <a:lnTo>
                    <a:pt x="0" y="1394587"/>
                  </a:lnTo>
                  <a:lnTo>
                    <a:pt x="9207" y="1440227"/>
                  </a:lnTo>
                  <a:lnTo>
                    <a:pt x="34321" y="1477486"/>
                  </a:lnTo>
                  <a:lnTo>
                    <a:pt x="71580" y="1502600"/>
                  </a:lnTo>
                  <a:lnTo>
                    <a:pt x="117220" y="1511808"/>
                  </a:lnTo>
                  <a:lnTo>
                    <a:pt x="1054734" y="1511808"/>
                  </a:lnTo>
                  <a:lnTo>
                    <a:pt x="1100375" y="1502600"/>
                  </a:lnTo>
                  <a:lnTo>
                    <a:pt x="1137634" y="1477486"/>
                  </a:lnTo>
                  <a:lnTo>
                    <a:pt x="1162748" y="1440227"/>
                  </a:lnTo>
                  <a:lnTo>
                    <a:pt x="1171955" y="1394587"/>
                  </a:lnTo>
                  <a:lnTo>
                    <a:pt x="1171955" y="117221"/>
                  </a:lnTo>
                  <a:lnTo>
                    <a:pt x="1162748" y="71580"/>
                  </a:lnTo>
                  <a:lnTo>
                    <a:pt x="1137634" y="34321"/>
                  </a:lnTo>
                  <a:lnTo>
                    <a:pt x="1100375" y="9207"/>
                  </a:lnTo>
                  <a:lnTo>
                    <a:pt x="1054734" y="0"/>
                  </a:lnTo>
                  <a:close/>
                </a:path>
              </a:pathLst>
            </a:custGeom>
            <a:solidFill>
              <a:srgbClr val="00AD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947672" y="2677668"/>
              <a:ext cx="1172210" cy="1511935"/>
            </a:xfrm>
            <a:custGeom>
              <a:avLst/>
              <a:gdLst/>
              <a:ahLst/>
              <a:cxnLst/>
              <a:rect l="l" t="t" r="r" b="b"/>
              <a:pathLst>
                <a:path w="1172210" h="1511935">
                  <a:moveTo>
                    <a:pt x="0" y="117221"/>
                  </a:moveTo>
                  <a:lnTo>
                    <a:pt x="9207" y="71580"/>
                  </a:lnTo>
                  <a:lnTo>
                    <a:pt x="34321" y="34321"/>
                  </a:lnTo>
                  <a:lnTo>
                    <a:pt x="71580" y="9207"/>
                  </a:lnTo>
                  <a:lnTo>
                    <a:pt x="117220" y="0"/>
                  </a:lnTo>
                  <a:lnTo>
                    <a:pt x="1054734" y="0"/>
                  </a:lnTo>
                  <a:lnTo>
                    <a:pt x="1100375" y="9207"/>
                  </a:lnTo>
                  <a:lnTo>
                    <a:pt x="1137634" y="34321"/>
                  </a:lnTo>
                  <a:lnTo>
                    <a:pt x="1162748" y="71580"/>
                  </a:lnTo>
                  <a:lnTo>
                    <a:pt x="1171955" y="117221"/>
                  </a:lnTo>
                  <a:lnTo>
                    <a:pt x="1171955" y="1394587"/>
                  </a:lnTo>
                  <a:lnTo>
                    <a:pt x="1162748" y="1440227"/>
                  </a:lnTo>
                  <a:lnTo>
                    <a:pt x="1137634" y="1477486"/>
                  </a:lnTo>
                  <a:lnTo>
                    <a:pt x="1100375" y="1502600"/>
                  </a:lnTo>
                  <a:lnTo>
                    <a:pt x="1054734" y="1511808"/>
                  </a:lnTo>
                  <a:lnTo>
                    <a:pt x="117220" y="1511808"/>
                  </a:lnTo>
                  <a:lnTo>
                    <a:pt x="71580" y="1502600"/>
                  </a:lnTo>
                  <a:lnTo>
                    <a:pt x="34321" y="1477486"/>
                  </a:lnTo>
                  <a:lnTo>
                    <a:pt x="9207" y="1440227"/>
                  </a:lnTo>
                  <a:lnTo>
                    <a:pt x="0" y="1394587"/>
                  </a:lnTo>
                  <a:lnTo>
                    <a:pt x="0" y="117221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038350" y="2646934"/>
            <a:ext cx="880744" cy="12242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1950</a:t>
            </a:r>
            <a:endParaRPr sz="1800">
              <a:latin typeface="Franklin Gothic Medium"/>
              <a:cs typeface="Franklin Gothic Medium"/>
            </a:endParaRPr>
          </a:p>
          <a:p>
            <a:pPr marL="132080" indent="-120014">
              <a:lnSpc>
                <a:spcPts val="1675"/>
              </a:lnSpc>
              <a:spcBef>
                <a:spcPts val="470"/>
              </a:spcBef>
              <a:buSzPct val="92857"/>
              <a:buChar char="•"/>
              <a:tabLst>
                <a:tab pos="132715" algn="l"/>
              </a:tabLst>
            </a:pPr>
            <a:r>
              <a:rPr sz="14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Televisi</a:t>
            </a:r>
            <a:endParaRPr sz="1400">
              <a:latin typeface="Franklin Gothic Medium"/>
              <a:cs typeface="Franklin Gothic Medium"/>
            </a:endParaRPr>
          </a:p>
          <a:p>
            <a:pPr marL="127000" marR="5080" indent="-114300">
              <a:lnSpc>
                <a:spcPts val="1430"/>
              </a:lnSpc>
              <a:spcBef>
                <a:spcPts val="250"/>
              </a:spcBef>
              <a:buSzPct val="92857"/>
              <a:buChar char="•"/>
              <a:tabLst>
                <a:tab pos="132715" algn="l"/>
              </a:tabLst>
            </a:pPr>
            <a:r>
              <a:rPr sz="14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Mega- </a:t>
            </a:r>
            <a:r>
              <a:rPr sz="1400" spc="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compu</a:t>
            </a:r>
            <a:r>
              <a:rPr sz="14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</a:t>
            </a:r>
            <a:r>
              <a:rPr sz="14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er  (2</a:t>
            </a:r>
            <a:r>
              <a:rPr sz="1400" spc="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5</a:t>
            </a:r>
            <a:r>
              <a:rPr sz="14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6</a:t>
            </a:r>
            <a:r>
              <a:rPr sz="14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bi</a:t>
            </a:r>
            <a:r>
              <a:rPr sz="1400" spc="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</a:t>
            </a:r>
            <a:r>
              <a:rPr sz="14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s)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235451" y="3288791"/>
            <a:ext cx="248920" cy="289560"/>
          </a:xfrm>
          <a:custGeom>
            <a:avLst/>
            <a:gdLst/>
            <a:ahLst/>
            <a:cxnLst/>
            <a:rect l="l" t="t" r="r" b="b"/>
            <a:pathLst>
              <a:path w="248920" h="289560">
                <a:moveTo>
                  <a:pt x="124206" y="0"/>
                </a:moveTo>
                <a:lnTo>
                  <a:pt x="124206" y="57912"/>
                </a:lnTo>
                <a:lnTo>
                  <a:pt x="0" y="57912"/>
                </a:lnTo>
                <a:lnTo>
                  <a:pt x="0" y="231648"/>
                </a:lnTo>
                <a:lnTo>
                  <a:pt x="124206" y="231648"/>
                </a:lnTo>
                <a:lnTo>
                  <a:pt x="124206" y="289560"/>
                </a:lnTo>
                <a:lnTo>
                  <a:pt x="248412" y="144780"/>
                </a:lnTo>
                <a:lnTo>
                  <a:pt x="124206" y="0"/>
                </a:lnTo>
                <a:close/>
              </a:path>
            </a:pathLst>
          </a:custGeom>
          <a:solidFill>
            <a:srgbClr val="AAD2F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3581400" y="2671572"/>
            <a:ext cx="1184275" cy="1524000"/>
            <a:chOff x="3581400" y="2671572"/>
            <a:chExt cx="1184275" cy="1524000"/>
          </a:xfrm>
        </p:grpSpPr>
        <p:sp>
          <p:nvSpPr>
            <p:cNvPr id="16" name="object 16"/>
            <p:cNvSpPr/>
            <p:nvPr/>
          </p:nvSpPr>
          <p:spPr>
            <a:xfrm>
              <a:off x="3587495" y="2677668"/>
              <a:ext cx="1172210" cy="1511935"/>
            </a:xfrm>
            <a:custGeom>
              <a:avLst/>
              <a:gdLst/>
              <a:ahLst/>
              <a:cxnLst/>
              <a:rect l="l" t="t" r="r" b="b"/>
              <a:pathLst>
                <a:path w="1172210" h="1511935">
                  <a:moveTo>
                    <a:pt x="1054734" y="0"/>
                  </a:moveTo>
                  <a:lnTo>
                    <a:pt x="117220" y="0"/>
                  </a:lnTo>
                  <a:lnTo>
                    <a:pt x="71580" y="9207"/>
                  </a:lnTo>
                  <a:lnTo>
                    <a:pt x="34321" y="34321"/>
                  </a:lnTo>
                  <a:lnTo>
                    <a:pt x="9207" y="71580"/>
                  </a:lnTo>
                  <a:lnTo>
                    <a:pt x="0" y="117221"/>
                  </a:lnTo>
                  <a:lnTo>
                    <a:pt x="0" y="1394587"/>
                  </a:lnTo>
                  <a:lnTo>
                    <a:pt x="9207" y="1440227"/>
                  </a:lnTo>
                  <a:lnTo>
                    <a:pt x="34321" y="1477486"/>
                  </a:lnTo>
                  <a:lnTo>
                    <a:pt x="71580" y="1502600"/>
                  </a:lnTo>
                  <a:lnTo>
                    <a:pt x="117220" y="1511808"/>
                  </a:lnTo>
                  <a:lnTo>
                    <a:pt x="1054734" y="1511808"/>
                  </a:lnTo>
                  <a:lnTo>
                    <a:pt x="1100375" y="1502600"/>
                  </a:lnTo>
                  <a:lnTo>
                    <a:pt x="1137634" y="1477486"/>
                  </a:lnTo>
                  <a:lnTo>
                    <a:pt x="1162748" y="1440227"/>
                  </a:lnTo>
                  <a:lnTo>
                    <a:pt x="1171955" y="1394587"/>
                  </a:lnTo>
                  <a:lnTo>
                    <a:pt x="1171955" y="117221"/>
                  </a:lnTo>
                  <a:lnTo>
                    <a:pt x="1162748" y="71580"/>
                  </a:lnTo>
                  <a:lnTo>
                    <a:pt x="1137634" y="34321"/>
                  </a:lnTo>
                  <a:lnTo>
                    <a:pt x="1100375" y="9207"/>
                  </a:lnTo>
                  <a:lnTo>
                    <a:pt x="1054734" y="0"/>
                  </a:lnTo>
                  <a:close/>
                </a:path>
              </a:pathLst>
            </a:custGeom>
            <a:solidFill>
              <a:srgbClr val="00AD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87495" y="2677668"/>
              <a:ext cx="1172210" cy="1511935"/>
            </a:xfrm>
            <a:custGeom>
              <a:avLst/>
              <a:gdLst/>
              <a:ahLst/>
              <a:cxnLst/>
              <a:rect l="l" t="t" r="r" b="b"/>
              <a:pathLst>
                <a:path w="1172210" h="1511935">
                  <a:moveTo>
                    <a:pt x="0" y="117221"/>
                  </a:moveTo>
                  <a:lnTo>
                    <a:pt x="9207" y="71580"/>
                  </a:lnTo>
                  <a:lnTo>
                    <a:pt x="34321" y="34321"/>
                  </a:lnTo>
                  <a:lnTo>
                    <a:pt x="71580" y="9207"/>
                  </a:lnTo>
                  <a:lnTo>
                    <a:pt x="117220" y="0"/>
                  </a:lnTo>
                  <a:lnTo>
                    <a:pt x="1054734" y="0"/>
                  </a:lnTo>
                  <a:lnTo>
                    <a:pt x="1100375" y="9207"/>
                  </a:lnTo>
                  <a:lnTo>
                    <a:pt x="1137634" y="34321"/>
                  </a:lnTo>
                  <a:lnTo>
                    <a:pt x="1162748" y="71580"/>
                  </a:lnTo>
                  <a:lnTo>
                    <a:pt x="1171955" y="117221"/>
                  </a:lnTo>
                  <a:lnTo>
                    <a:pt x="1171955" y="1394587"/>
                  </a:lnTo>
                  <a:lnTo>
                    <a:pt x="1162748" y="1440227"/>
                  </a:lnTo>
                  <a:lnTo>
                    <a:pt x="1137634" y="1477486"/>
                  </a:lnTo>
                  <a:lnTo>
                    <a:pt x="1100375" y="1502600"/>
                  </a:lnTo>
                  <a:lnTo>
                    <a:pt x="1054734" y="1511808"/>
                  </a:lnTo>
                  <a:lnTo>
                    <a:pt x="117220" y="1511808"/>
                  </a:lnTo>
                  <a:lnTo>
                    <a:pt x="71580" y="1502600"/>
                  </a:lnTo>
                  <a:lnTo>
                    <a:pt x="34321" y="1477486"/>
                  </a:lnTo>
                  <a:lnTo>
                    <a:pt x="9207" y="1440227"/>
                  </a:lnTo>
                  <a:lnTo>
                    <a:pt x="0" y="1394587"/>
                  </a:lnTo>
                  <a:lnTo>
                    <a:pt x="0" y="117221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678428" y="2646934"/>
            <a:ext cx="904875" cy="104266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1980</a:t>
            </a:r>
            <a:endParaRPr sz="1800">
              <a:latin typeface="Franklin Gothic Medium"/>
              <a:cs typeface="Franklin Gothic Medium"/>
            </a:endParaRPr>
          </a:p>
          <a:p>
            <a:pPr marL="132080" indent="-120014">
              <a:lnSpc>
                <a:spcPts val="1675"/>
              </a:lnSpc>
              <a:spcBef>
                <a:spcPts val="470"/>
              </a:spcBef>
              <a:buSzPct val="92857"/>
              <a:buChar char="•"/>
              <a:tabLst>
                <a:tab pos="132715" algn="l"/>
              </a:tabLst>
            </a:pPr>
            <a:r>
              <a:rPr sz="14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Mesin</a:t>
            </a:r>
            <a:r>
              <a:rPr sz="1400" spc="-8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Fax</a:t>
            </a:r>
            <a:endParaRPr sz="1400">
              <a:latin typeface="Franklin Gothic Medium"/>
              <a:cs typeface="Franklin Gothic Medium"/>
            </a:endParaRPr>
          </a:p>
          <a:p>
            <a:pPr marL="127000" marR="15240" indent="-114300">
              <a:lnSpc>
                <a:spcPts val="1430"/>
              </a:lnSpc>
              <a:spcBef>
                <a:spcPts val="250"/>
              </a:spcBef>
              <a:buSzPct val="92857"/>
              <a:buChar char="•"/>
              <a:tabLst>
                <a:tab pos="132715" algn="l"/>
              </a:tabLst>
            </a:pPr>
            <a:r>
              <a:rPr sz="14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Personal </a:t>
            </a:r>
            <a:r>
              <a:rPr sz="14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K</a:t>
            </a:r>
            <a:r>
              <a:rPr sz="14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ompu</a:t>
            </a:r>
            <a:r>
              <a:rPr sz="14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</a:t>
            </a:r>
            <a:r>
              <a:rPr sz="14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er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875276" y="3288791"/>
            <a:ext cx="248920" cy="289560"/>
          </a:xfrm>
          <a:custGeom>
            <a:avLst/>
            <a:gdLst/>
            <a:ahLst/>
            <a:cxnLst/>
            <a:rect l="l" t="t" r="r" b="b"/>
            <a:pathLst>
              <a:path w="248920" h="289560">
                <a:moveTo>
                  <a:pt x="124206" y="0"/>
                </a:moveTo>
                <a:lnTo>
                  <a:pt x="124206" y="57912"/>
                </a:lnTo>
                <a:lnTo>
                  <a:pt x="0" y="57912"/>
                </a:lnTo>
                <a:lnTo>
                  <a:pt x="0" y="231648"/>
                </a:lnTo>
                <a:lnTo>
                  <a:pt x="124206" y="231648"/>
                </a:lnTo>
                <a:lnTo>
                  <a:pt x="124206" y="289560"/>
                </a:lnTo>
                <a:lnTo>
                  <a:pt x="248412" y="144780"/>
                </a:lnTo>
                <a:lnTo>
                  <a:pt x="124206" y="0"/>
                </a:lnTo>
                <a:close/>
              </a:path>
            </a:pathLst>
          </a:custGeom>
          <a:solidFill>
            <a:srgbClr val="AAD2F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5221223" y="2671572"/>
            <a:ext cx="1184275" cy="1524000"/>
            <a:chOff x="5221223" y="2671572"/>
            <a:chExt cx="1184275" cy="1524000"/>
          </a:xfrm>
        </p:grpSpPr>
        <p:sp>
          <p:nvSpPr>
            <p:cNvPr id="21" name="object 21"/>
            <p:cNvSpPr/>
            <p:nvPr/>
          </p:nvSpPr>
          <p:spPr>
            <a:xfrm>
              <a:off x="5227319" y="2677668"/>
              <a:ext cx="1172210" cy="1511935"/>
            </a:xfrm>
            <a:custGeom>
              <a:avLst/>
              <a:gdLst/>
              <a:ahLst/>
              <a:cxnLst/>
              <a:rect l="l" t="t" r="r" b="b"/>
              <a:pathLst>
                <a:path w="1172210" h="1511935">
                  <a:moveTo>
                    <a:pt x="1054734" y="0"/>
                  </a:moveTo>
                  <a:lnTo>
                    <a:pt x="117220" y="0"/>
                  </a:lnTo>
                  <a:lnTo>
                    <a:pt x="71580" y="9207"/>
                  </a:lnTo>
                  <a:lnTo>
                    <a:pt x="34321" y="34321"/>
                  </a:lnTo>
                  <a:lnTo>
                    <a:pt x="9207" y="71580"/>
                  </a:lnTo>
                  <a:lnTo>
                    <a:pt x="0" y="117221"/>
                  </a:lnTo>
                  <a:lnTo>
                    <a:pt x="0" y="1394587"/>
                  </a:lnTo>
                  <a:lnTo>
                    <a:pt x="9207" y="1440227"/>
                  </a:lnTo>
                  <a:lnTo>
                    <a:pt x="34321" y="1477486"/>
                  </a:lnTo>
                  <a:lnTo>
                    <a:pt x="71580" y="1502600"/>
                  </a:lnTo>
                  <a:lnTo>
                    <a:pt x="117220" y="1511808"/>
                  </a:lnTo>
                  <a:lnTo>
                    <a:pt x="1054734" y="1511808"/>
                  </a:lnTo>
                  <a:lnTo>
                    <a:pt x="1100375" y="1502600"/>
                  </a:lnTo>
                  <a:lnTo>
                    <a:pt x="1137634" y="1477486"/>
                  </a:lnTo>
                  <a:lnTo>
                    <a:pt x="1162748" y="1440227"/>
                  </a:lnTo>
                  <a:lnTo>
                    <a:pt x="1171955" y="1394587"/>
                  </a:lnTo>
                  <a:lnTo>
                    <a:pt x="1171955" y="117221"/>
                  </a:lnTo>
                  <a:lnTo>
                    <a:pt x="1162748" y="71580"/>
                  </a:lnTo>
                  <a:lnTo>
                    <a:pt x="1137634" y="34321"/>
                  </a:lnTo>
                  <a:lnTo>
                    <a:pt x="1100375" y="9207"/>
                  </a:lnTo>
                  <a:lnTo>
                    <a:pt x="1054734" y="0"/>
                  </a:lnTo>
                  <a:close/>
                </a:path>
              </a:pathLst>
            </a:custGeom>
            <a:solidFill>
              <a:srgbClr val="00AD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227319" y="2677668"/>
              <a:ext cx="1172210" cy="1511935"/>
            </a:xfrm>
            <a:custGeom>
              <a:avLst/>
              <a:gdLst/>
              <a:ahLst/>
              <a:cxnLst/>
              <a:rect l="l" t="t" r="r" b="b"/>
              <a:pathLst>
                <a:path w="1172210" h="1511935">
                  <a:moveTo>
                    <a:pt x="0" y="117221"/>
                  </a:moveTo>
                  <a:lnTo>
                    <a:pt x="9207" y="71580"/>
                  </a:lnTo>
                  <a:lnTo>
                    <a:pt x="34321" y="34321"/>
                  </a:lnTo>
                  <a:lnTo>
                    <a:pt x="71580" y="9207"/>
                  </a:lnTo>
                  <a:lnTo>
                    <a:pt x="117220" y="0"/>
                  </a:lnTo>
                  <a:lnTo>
                    <a:pt x="1054734" y="0"/>
                  </a:lnTo>
                  <a:lnTo>
                    <a:pt x="1100375" y="9207"/>
                  </a:lnTo>
                  <a:lnTo>
                    <a:pt x="1137634" y="34321"/>
                  </a:lnTo>
                  <a:lnTo>
                    <a:pt x="1162748" y="71580"/>
                  </a:lnTo>
                  <a:lnTo>
                    <a:pt x="1171955" y="117221"/>
                  </a:lnTo>
                  <a:lnTo>
                    <a:pt x="1171955" y="1394587"/>
                  </a:lnTo>
                  <a:lnTo>
                    <a:pt x="1162748" y="1440227"/>
                  </a:lnTo>
                  <a:lnTo>
                    <a:pt x="1137634" y="1477486"/>
                  </a:lnTo>
                  <a:lnTo>
                    <a:pt x="1100375" y="1502600"/>
                  </a:lnTo>
                  <a:lnTo>
                    <a:pt x="1054734" y="1511808"/>
                  </a:lnTo>
                  <a:lnTo>
                    <a:pt x="117220" y="1511808"/>
                  </a:lnTo>
                  <a:lnTo>
                    <a:pt x="71580" y="1502600"/>
                  </a:lnTo>
                  <a:lnTo>
                    <a:pt x="34321" y="1477486"/>
                  </a:lnTo>
                  <a:lnTo>
                    <a:pt x="9207" y="1440227"/>
                  </a:lnTo>
                  <a:lnTo>
                    <a:pt x="0" y="1394587"/>
                  </a:lnTo>
                  <a:lnTo>
                    <a:pt x="0" y="117221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318505" y="2646934"/>
            <a:ext cx="912494" cy="143637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1995</a:t>
            </a:r>
            <a:endParaRPr sz="1800">
              <a:latin typeface="Franklin Gothic Medium"/>
              <a:cs typeface="Franklin Gothic Medium"/>
            </a:endParaRPr>
          </a:p>
          <a:p>
            <a:pPr marL="132080" indent="-120014">
              <a:lnSpc>
                <a:spcPts val="1675"/>
              </a:lnSpc>
              <a:spcBef>
                <a:spcPts val="470"/>
              </a:spcBef>
              <a:buSzPct val="92857"/>
              <a:buChar char="•"/>
              <a:tabLst>
                <a:tab pos="132715" algn="l"/>
              </a:tabLst>
            </a:pPr>
            <a:r>
              <a:rPr sz="14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Internet</a:t>
            </a:r>
            <a:endParaRPr sz="1400">
              <a:latin typeface="Franklin Gothic Medium"/>
              <a:cs typeface="Franklin Gothic Medium"/>
            </a:endParaRPr>
          </a:p>
          <a:p>
            <a:pPr marL="127000" marR="5080" indent="-114300">
              <a:lnSpc>
                <a:spcPts val="1430"/>
              </a:lnSpc>
              <a:spcBef>
                <a:spcPts val="250"/>
              </a:spcBef>
              <a:buSzPct val="92857"/>
              <a:buChar char="•"/>
              <a:tabLst>
                <a:tab pos="132715" algn="l"/>
              </a:tabLst>
            </a:pPr>
            <a:r>
              <a:rPr sz="14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Surat </a:t>
            </a:r>
            <a:r>
              <a:rPr sz="14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El</a:t>
            </a:r>
            <a:r>
              <a:rPr sz="14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sz="14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k</a:t>
            </a:r>
            <a:r>
              <a:rPr sz="14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</a:t>
            </a:r>
            <a:r>
              <a:rPr sz="14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</a:t>
            </a:r>
            <a:r>
              <a:rPr sz="14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onik</a:t>
            </a:r>
            <a:endParaRPr sz="1400">
              <a:latin typeface="Franklin Gothic Medium"/>
              <a:cs typeface="Franklin Gothic Medium"/>
            </a:endParaRPr>
          </a:p>
          <a:p>
            <a:pPr marL="132080" indent="-120014">
              <a:lnSpc>
                <a:spcPts val="1535"/>
              </a:lnSpc>
              <a:buSzPct val="92857"/>
              <a:buChar char="•"/>
              <a:tabLst>
                <a:tab pos="132715" algn="l"/>
              </a:tabLst>
            </a:pPr>
            <a:r>
              <a:rPr sz="14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Telepon</a:t>
            </a:r>
            <a:endParaRPr sz="1400">
              <a:latin typeface="Franklin Gothic Medium"/>
              <a:cs typeface="Franklin Gothic Medium"/>
            </a:endParaRPr>
          </a:p>
          <a:p>
            <a:pPr marL="127000">
              <a:lnSpc>
                <a:spcPts val="1555"/>
              </a:lnSpc>
            </a:pPr>
            <a:r>
              <a:rPr sz="14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genggam</a:t>
            </a:r>
            <a:endParaRPr sz="1400">
              <a:latin typeface="Franklin Gothic Medium"/>
              <a:cs typeface="Franklin Gothic Medium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359151" y="4454652"/>
            <a:ext cx="1183005" cy="1554480"/>
            <a:chOff x="2359151" y="4454652"/>
            <a:chExt cx="1183005" cy="1554480"/>
          </a:xfrm>
        </p:grpSpPr>
        <p:sp>
          <p:nvSpPr>
            <p:cNvPr id="25" name="object 25"/>
            <p:cNvSpPr/>
            <p:nvPr/>
          </p:nvSpPr>
          <p:spPr>
            <a:xfrm>
              <a:off x="2365247" y="4460748"/>
              <a:ext cx="1170940" cy="1542415"/>
            </a:xfrm>
            <a:custGeom>
              <a:avLst/>
              <a:gdLst/>
              <a:ahLst/>
              <a:cxnLst/>
              <a:rect l="l" t="t" r="r" b="b"/>
              <a:pathLst>
                <a:path w="1170939" h="1542414">
                  <a:moveTo>
                    <a:pt x="1053338" y="0"/>
                  </a:moveTo>
                  <a:lnTo>
                    <a:pt x="117093" y="0"/>
                  </a:lnTo>
                  <a:lnTo>
                    <a:pt x="71526" y="9205"/>
                  </a:lnTo>
                  <a:lnTo>
                    <a:pt x="34305" y="34305"/>
                  </a:lnTo>
                  <a:lnTo>
                    <a:pt x="9205" y="71526"/>
                  </a:lnTo>
                  <a:lnTo>
                    <a:pt x="0" y="117093"/>
                  </a:lnTo>
                  <a:lnTo>
                    <a:pt x="0" y="1425244"/>
                  </a:lnTo>
                  <a:lnTo>
                    <a:pt x="9205" y="1470804"/>
                  </a:lnTo>
                  <a:lnTo>
                    <a:pt x="34305" y="1508007"/>
                  </a:lnTo>
                  <a:lnTo>
                    <a:pt x="71526" y="1533090"/>
                  </a:lnTo>
                  <a:lnTo>
                    <a:pt x="117093" y="1542288"/>
                  </a:lnTo>
                  <a:lnTo>
                    <a:pt x="1053338" y="1542288"/>
                  </a:lnTo>
                  <a:lnTo>
                    <a:pt x="1098905" y="1533090"/>
                  </a:lnTo>
                  <a:lnTo>
                    <a:pt x="1136126" y="1508007"/>
                  </a:lnTo>
                  <a:lnTo>
                    <a:pt x="1161226" y="1470804"/>
                  </a:lnTo>
                  <a:lnTo>
                    <a:pt x="1170431" y="1425244"/>
                  </a:lnTo>
                  <a:lnTo>
                    <a:pt x="1170431" y="117093"/>
                  </a:lnTo>
                  <a:lnTo>
                    <a:pt x="1161226" y="71526"/>
                  </a:lnTo>
                  <a:lnTo>
                    <a:pt x="1136126" y="34305"/>
                  </a:lnTo>
                  <a:lnTo>
                    <a:pt x="1098905" y="9205"/>
                  </a:lnTo>
                  <a:lnTo>
                    <a:pt x="1053338" y="0"/>
                  </a:lnTo>
                  <a:close/>
                </a:path>
              </a:pathLst>
            </a:custGeom>
            <a:solidFill>
              <a:srgbClr val="00AD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365247" y="4460748"/>
              <a:ext cx="1170940" cy="1542415"/>
            </a:xfrm>
            <a:custGeom>
              <a:avLst/>
              <a:gdLst/>
              <a:ahLst/>
              <a:cxnLst/>
              <a:rect l="l" t="t" r="r" b="b"/>
              <a:pathLst>
                <a:path w="1170939" h="1542414">
                  <a:moveTo>
                    <a:pt x="0" y="117093"/>
                  </a:moveTo>
                  <a:lnTo>
                    <a:pt x="9205" y="71526"/>
                  </a:lnTo>
                  <a:lnTo>
                    <a:pt x="34305" y="34305"/>
                  </a:lnTo>
                  <a:lnTo>
                    <a:pt x="71526" y="9205"/>
                  </a:lnTo>
                  <a:lnTo>
                    <a:pt x="117093" y="0"/>
                  </a:lnTo>
                  <a:lnTo>
                    <a:pt x="1053338" y="0"/>
                  </a:lnTo>
                  <a:lnTo>
                    <a:pt x="1098905" y="9205"/>
                  </a:lnTo>
                  <a:lnTo>
                    <a:pt x="1136126" y="34305"/>
                  </a:lnTo>
                  <a:lnTo>
                    <a:pt x="1161226" y="71526"/>
                  </a:lnTo>
                  <a:lnTo>
                    <a:pt x="1170431" y="117093"/>
                  </a:lnTo>
                  <a:lnTo>
                    <a:pt x="1170431" y="1425244"/>
                  </a:lnTo>
                  <a:lnTo>
                    <a:pt x="1161226" y="1470804"/>
                  </a:lnTo>
                  <a:lnTo>
                    <a:pt x="1136126" y="1508007"/>
                  </a:lnTo>
                  <a:lnTo>
                    <a:pt x="1098905" y="1533090"/>
                  </a:lnTo>
                  <a:lnTo>
                    <a:pt x="1053338" y="1542288"/>
                  </a:lnTo>
                  <a:lnTo>
                    <a:pt x="117093" y="1542288"/>
                  </a:lnTo>
                  <a:lnTo>
                    <a:pt x="71526" y="1533090"/>
                  </a:lnTo>
                  <a:lnTo>
                    <a:pt x="34305" y="1508007"/>
                  </a:lnTo>
                  <a:lnTo>
                    <a:pt x="9205" y="1470804"/>
                  </a:lnTo>
                  <a:lnTo>
                    <a:pt x="0" y="1425244"/>
                  </a:lnTo>
                  <a:lnTo>
                    <a:pt x="0" y="117093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2440304" y="4444654"/>
            <a:ext cx="960119" cy="842644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14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2000</a:t>
            </a:r>
            <a:endParaRPr sz="1400">
              <a:latin typeface="Franklin Gothic Medium"/>
              <a:cs typeface="Franklin Gothic Medium"/>
            </a:endParaRPr>
          </a:p>
          <a:p>
            <a:pPr marL="106680" indent="-94615">
              <a:lnSpc>
                <a:spcPts val="1315"/>
              </a:lnSpc>
              <a:spcBef>
                <a:spcPts val="360"/>
              </a:spcBef>
              <a:buSzPct val="90909"/>
              <a:buFont typeface="Franklin Gothic Medium"/>
              <a:buChar char="•"/>
              <a:tabLst>
                <a:tab pos="107314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Bluetooth</a:t>
            </a:r>
            <a:endParaRPr sz="1100">
              <a:latin typeface="Franklin Gothic Medium"/>
              <a:cs typeface="Franklin Gothic Medium"/>
            </a:endParaRPr>
          </a:p>
          <a:p>
            <a:pPr marL="106680" indent="-94615">
              <a:lnSpc>
                <a:spcPts val="1310"/>
              </a:lnSpc>
              <a:buSzPct val="90909"/>
              <a:buChar char="•"/>
              <a:tabLst>
                <a:tab pos="107314" algn="l"/>
              </a:tabLst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Mesin</a:t>
            </a:r>
            <a:r>
              <a:rPr sz="1100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pencari</a:t>
            </a:r>
            <a:endParaRPr sz="1100">
              <a:latin typeface="Franklin Gothic Medium"/>
              <a:cs typeface="Franklin Gothic Medium"/>
            </a:endParaRPr>
          </a:p>
          <a:p>
            <a:pPr marL="106680" indent="-94615">
              <a:lnSpc>
                <a:spcPts val="1315"/>
              </a:lnSpc>
              <a:buSzPct val="90909"/>
              <a:buChar char="•"/>
              <a:tabLst>
                <a:tab pos="107314" algn="l"/>
              </a:tabLst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Televisi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kabel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653028" y="5087111"/>
            <a:ext cx="248920" cy="291465"/>
          </a:xfrm>
          <a:custGeom>
            <a:avLst/>
            <a:gdLst/>
            <a:ahLst/>
            <a:cxnLst/>
            <a:rect l="l" t="t" r="r" b="b"/>
            <a:pathLst>
              <a:path w="248920" h="291464">
                <a:moveTo>
                  <a:pt x="124206" y="0"/>
                </a:moveTo>
                <a:lnTo>
                  <a:pt x="124206" y="58165"/>
                </a:lnTo>
                <a:lnTo>
                  <a:pt x="0" y="58165"/>
                </a:lnTo>
                <a:lnTo>
                  <a:pt x="0" y="232918"/>
                </a:lnTo>
                <a:lnTo>
                  <a:pt x="124206" y="232918"/>
                </a:lnTo>
                <a:lnTo>
                  <a:pt x="124206" y="291084"/>
                </a:lnTo>
                <a:lnTo>
                  <a:pt x="248412" y="145541"/>
                </a:lnTo>
                <a:lnTo>
                  <a:pt x="124206" y="0"/>
                </a:lnTo>
                <a:close/>
              </a:path>
            </a:pathLst>
          </a:custGeom>
          <a:solidFill>
            <a:srgbClr val="AAD2F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object 29"/>
          <p:cNvGrpSpPr/>
          <p:nvPr/>
        </p:nvGrpSpPr>
        <p:grpSpPr>
          <a:xfrm>
            <a:off x="3998976" y="4454652"/>
            <a:ext cx="1183005" cy="1554480"/>
            <a:chOff x="3998976" y="4454652"/>
            <a:chExt cx="1183005" cy="1554480"/>
          </a:xfrm>
        </p:grpSpPr>
        <p:sp>
          <p:nvSpPr>
            <p:cNvPr id="30" name="object 30"/>
            <p:cNvSpPr/>
            <p:nvPr/>
          </p:nvSpPr>
          <p:spPr>
            <a:xfrm>
              <a:off x="4005072" y="4460748"/>
              <a:ext cx="1170940" cy="1542415"/>
            </a:xfrm>
            <a:custGeom>
              <a:avLst/>
              <a:gdLst/>
              <a:ahLst/>
              <a:cxnLst/>
              <a:rect l="l" t="t" r="r" b="b"/>
              <a:pathLst>
                <a:path w="1170939" h="1542414">
                  <a:moveTo>
                    <a:pt x="1053338" y="0"/>
                  </a:moveTo>
                  <a:lnTo>
                    <a:pt x="117093" y="0"/>
                  </a:lnTo>
                  <a:lnTo>
                    <a:pt x="71526" y="9205"/>
                  </a:lnTo>
                  <a:lnTo>
                    <a:pt x="34305" y="34305"/>
                  </a:lnTo>
                  <a:lnTo>
                    <a:pt x="9205" y="71526"/>
                  </a:lnTo>
                  <a:lnTo>
                    <a:pt x="0" y="117093"/>
                  </a:lnTo>
                  <a:lnTo>
                    <a:pt x="0" y="1425244"/>
                  </a:lnTo>
                  <a:lnTo>
                    <a:pt x="9205" y="1470804"/>
                  </a:lnTo>
                  <a:lnTo>
                    <a:pt x="34305" y="1508007"/>
                  </a:lnTo>
                  <a:lnTo>
                    <a:pt x="71526" y="1533090"/>
                  </a:lnTo>
                  <a:lnTo>
                    <a:pt x="117093" y="1542288"/>
                  </a:lnTo>
                  <a:lnTo>
                    <a:pt x="1053338" y="1542288"/>
                  </a:lnTo>
                  <a:lnTo>
                    <a:pt x="1098905" y="1533090"/>
                  </a:lnTo>
                  <a:lnTo>
                    <a:pt x="1136126" y="1508007"/>
                  </a:lnTo>
                  <a:lnTo>
                    <a:pt x="1161226" y="1470804"/>
                  </a:lnTo>
                  <a:lnTo>
                    <a:pt x="1170431" y="1425244"/>
                  </a:lnTo>
                  <a:lnTo>
                    <a:pt x="1170431" y="117093"/>
                  </a:lnTo>
                  <a:lnTo>
                    <a:pt x="1161226" y="71526"/>
                  </a:lnTo>
                  <a:lnTo>
                    <a:pt x="1136126" y="34305"/>
                  </a:lnTo>
                  <a:lnTo>
                    <a:pt x="1098905" y="9205"/>
                  </a:lnTo>
                  <a:lnTo>
                    <a:pt x="1053338" y="0"/>
                  </a:lnTo>
                  <a:close/>
                </a:path>
              </a:pathLst>
            </a:custGeom>
            <a:solidFill>
              <a:srgbClr val="00AD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005072" y="4460748"/>
              <a:ext cx="1170940" cy="1542415"/>
            </a:xfrm>
            <a:custGeom>
              <a:avLst/>
              <a:gdLst/>
              <a:ahLst/>
              <a:cxnLst/>
              <a:rect l="l" t="t" r="r" b="b"/>
              <a:pathLst>
                <a:path w="1170939" h="1542414">
                  <a:moveTo>
                    <a:pt x="0" y="117093"/>
                  </a:moveTo>
                  <a:lnTo>
                    <a:pt x="9205" y="71526"/>
                  </a:lnTo>
                  <a:lnTo>
                    <a:pt x="34305" y="34305"/>
                  </a:lnTo>
                  <a:lnTo>
                    <a:pt x="71526" y="9205"/>
                  </a:lnTo>
                  <a:lnTo>
                    <a:pt x="117093" y="0"/>
                  </a:lnTo>
                  <a:lnTo>
                    <a:pt x="1053338" y="0"/>
                  </a:lnTo>
                  <a:lnTo>
                    <a:pt x="1098905" y="9205"/>
                  </a:lnTo>
                  <a:lnTo>
                    <a:pt x="1136126" y="34305"/>
                  </a:lnTo>
                  <a:lnTo>
                    <a:pt x="1161226" y="71526"/>
                  </a:lnTo>
                  <a:lnTo>
                    <a:pt x="1170431" y="117093"/>
                  </a:lnTo>
                  <a:lnTo>
                    <a:pt x="1170431" y="1425244"/>
                  </a:lnTo>
                  <a:lnTo>
                    <a:pt x="1161226" y="1470804"/>
                  </a:lnTo>
                  <a:lnTo>
                    <a:pt x="1136126" y="1508007"/>
                  </a:lnTo>
                  <a:lnTo>
                    <a:pt x="1098905" y="1533090"/>
                  </a:lnTo>
                  <a:lnTo>
                    <a:pt x="1053338" y="1542288"/>
                  </a:lnTo>
                  <a:lnTo>
                    <a:pt x="117093" y="1542288"/>
                  </a:lnTo>
                  <a:lnTo>
                    <a:pt x="71526" y="1533090"/>
                  </a:lnTo>
                  <a:lnTo>
                    <a:pt x="34305" y="1508007"/>
                  </a:lnTo>
                  <a:lnTo>
                    <a:pt x="9205" y="1470804"/>
                  </a:lnTo>
                  <a:lnTo>
                    <a:pt x="0" y="1425244"/>
                  </a:lnTo>
                  <a:lnTo>
                    <a:pt x="0" y="117093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4080509" y="4444654"/>
            <a:ext cx="891540" cy="146113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14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2005</a:t>
            </a:r>
            <a:endParaRPr sz="1400">
              <a:latin typeface="Franklin Gothic Medium"/>
              <a:cs typeface="Franklin Gothic Medium"/>
            </a:endParaRPr>
          </a:p>
          <a:p>
            <a:pPr marL="106680" indent="-94615">
              <a:lnSpc>
                <a:spcPts val="1315"/>
              </a:lnSpc>
              <a:spcBef>
                <a:spcPts val="360"/>
              </a:spcBef>
              <a:buSzPct val="90909"/>
              <a:buFont typeface="Franklin Gothic Medium"/>
              <a:buChar char="•"/>
              <a:tabLst>
                <a:tab pos="107314" algn="l"/>
              </a:tabLst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Pay</a:t>
            </a:r>
            <a:r>
              <a:rPr sz="1100" i="1" spc="-5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per</a:t>
            </a:r>
            <a:r>
              <a:rPr sz="1100" i="1" spc="-5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click</a:t>
            </a:r>
            <a:endParaRPr sz="1100">
              <a:latin typeface="Franklin Gothic Medium"/>
              <a:cs typeface="Franklin Gothic Medium"/>
            </a:endParaRPr>
          </a:p>
          <a:p>
            <a:pPr marL="70485" marR="5080" indent="-58419">
              <a:lnSpc>
                <a:spcPct val="85000"/>
              </a:lnSpc>
              <a:spcBef>
                <a:spcPts val="190"/>
              </a:spcBef>
              <a:buSzPct val="90909"/>
              <a:buChar char="•"/>
              <a:tabLst>
                <a:tab pos="107314" algn="l"/>
              </a:tabLst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SEO (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Search </a:t>
            </a:r>
            <a:r>
              <a:rPr sz="1100" i="1" spc="-26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Engine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pt</a:t>
            </a: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imisat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</a:t>
            </a: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on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)</a:t>
            </a:r>
            <a:endParaRPr sz="1100">
              <a:latin typeface="Franklin Gothic Medium"/>
              <a:cs typeface="Franklin Gothic Medium"/>
            </a:endParaRPr>
          </a:p>
          <a:p>
            <a:pPr marL="106680" indent="-94615">
              <a:lnSpc>
                <a:spcPts val="1300"/>
              </a:lnSpc>
              <a:buSzPct val="90909"/>
              <a:buChar char="•"/>
              <a:tabLst>
                <a:tab pos="107314" algn="l"/>
              </a:tabLst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Wi-Fi</a:t>
            </a:r>
            <a:endParaRPr sz="1100">
              <a:latin typeface="Franklin Gothic Medium"/>
              <a:cs typeface="Franklin Gothic Medium"/>
            </a:endParaRPr>
          </a:p>
          <a:p>
            <a:pPr marL="106680" indent="-94615">
              <a:lnSpc>
                <a:spcPts val="1315"/>
              </a:lnSpc>
              <a:buSzPct val="90909"/>
              <a:buChar char="•"/>
              <a:tabLst>
                <a:tab pos="107314" algn="l"/>
              </a:tabLst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Blogs</a:t>
            </a:r>
            <a:endParaRPr sz="1100">
              <a:latin typeface="Franklin Gothic Medium"/>
              <a:cs typeface="Franklin Gothic Medium"/>
            </a:endParaRPr>
          </a:p>
          <a:p>
            <a:pPr marL="106680" indent="-94615">
              <a:lnSpc>
                <a:spcPct val="100000"/>
              </a:lnSpc>
              <a:buSzPct val="90909"/>
              <a:buChar char="•"/>
              <a:tabLst>
                <a:tab pos="107314" algn="l"/>
              </a:tabLst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Telepon</a:t>
            </a:r>
            <a:r>
              <a:rPr sz="1100" spc="-6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3G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292852" y="5087111"/>
            <a:ext cx="248920" cy="291465"/>
          </a:xfrm>
          <a:custGeom>
            <a:avLst/>
            <a:gdLst/>
            <a:ahLst/>
            <a:cxnLst/>
            <a:rect l="l" t="t" r="r" b="b"/>
            <a:pathLst>
              <a:path w="248920" h="291464">
                <a:moveTo>
                  <a:pt x="124206" y="0"/>
                </a:moveTo>
                <a:lnTo>
                  <a:pt x="124206" y="58165"/>
                </a:lnTo>
                <a:lnTo>
                  <a:pt x="0" y="58165"/>
                </a:lnTo>
                <a:lnTo>
                  <a:pt x="0" y="232918"/>
                </a:lnTo>
                <a:lnTo>
                  <a:pt x="124206" y="232918"/>
                </a:lnTo>
                <a:lnTo>
                  <a:pt x="124206" y="291084"/>
                </a:lnTo>
                <a:lnTo>
                  <a:pt x="248412" y="145541"/>
                </a:lnTo>
                <a:lnTo>
                  <a:pt x="124206" y="0"/>
                </a:lnTo>
                <a:close/>
              </a:path>
            </a:pathLst>
          </a:custGeom>
          <a:solidFill>
            <a:srgbClr val="AAD2F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4" name="object 34"/>
          <p:cNvGrpSpPr/>
          <p:nvPr/>
        </p:nvGrpSpPr>
        <p:grpSpPr>
          <a:xfrm>
            <a:off x="5638800" y="4454652"/>
            <a:ext cx="1183005" cy="1554480"/>
            <a:chOff x="5638800" y="4454652"/>
            <a:chExt cx="1183005" cy="1554480"/>
          </a:xfrm>
        </p:grpSpPr>
        <p:sp>
          <p:nvSpPr>
            <p:cNvPr id="35" name="object 35"/>
            <p:cNvSpPr/>
            <p:nvPr/>
          </p:nvSpPr>
          <p:spPr>
            <a:xfrm>
              <a:off x="5644895" y="4460748"/>
              <a:ext cx="1170940" cy="1542415"/>
            </a:xfrm>
            <a:custGeom>
              <a:avLst/>
              <a:gdLst/>
              <a:ahLst/>
              <a:cxnLst/>
              <a:rect l="l" t="t" r="r" b="b"/>
              <a:pathLst>
                <a:path w="1170940" h="1542414">
                  <a:moveTo>
                    <a:pt x="1053337" y="0"/>
                  </a:moveTo>
                  <a:lnTo>
                    <a:pt x="117093" y="0"/>
                  </a:lnTo>
                  <a:lnTo>
                    <a:pt x="71526" y="9205"/>
                  </a:lnTo>
                  <a:lnTo>
                    <a:pt x="34305" y="34305"/>
                  </a:lnTo>
                  <a:lnTo>
                    <a:pt x="9205" y="71526"/>
                  </a:lnTo>
                  <a:lnTo>
                    <a:pt x="0" y="117093"/>
                  </a:lnTo>
                  <a:lnTo>
                    <a:pt x="0" y="1425244"/>
                  </a:lnTo>
                  <a:lnTo>
                    <a:pt x="9205" y="1470804"/>
                  </a:lnTo>
                  <a:lnTo>
                    <a:pt x="34305" y="1508007"/>
                  </a:lnTo>
                  <a:lnTo>
                    <a:pt x="71526" y="1533090"/>
                  </a:lnTo>
                  <a:lnTo>
                    <a:pt x="117093" y="1542288"/>
                  </a:lnTo>
                  <a:lnTo>
                    <a:pt x="1053337" y="1542288"/>
                  </a:lnTo>
                  <a:lnTo>
                    <a:pt x="1098905" y="1533090"/>
                  </a:lnTo>
                  <a:lnTo>
                    <a:pt x="1136126" y="1508007"/>
                  </a:lnTo>
                  <a:lnTo>
                    <a:pt x="1161226" y="1470804"/>
                  </a:lnTo>
                  <a:lnTo>
                    <a:pt x="1170431" y="1425244"/>
                  </a:lnTo>
                  <a:lnTo>
                    <a:pt x="1170431" y="117093"/>
                  </a:lnTo>
                  <a:lnTo>
                    <a:pt x="1161226" y="71526"/>
                  </a:lnTo>
                  <a:lnTo>
                    <a:pt x="1136126" y="34305"/>
                  </a:lnTo>
                  <a:lnTo>
                    <a:pt x="1098905" y="9205"/>
                  </a:lnTo>
                  <a:lnTo>
                    <a:pt x="1053337" y="0"/>
                  </a:lnTo>
                  <a:close/>
                </a:path>
              </a:pathLst>
            </a:custGeom>
            <a:solidFill>
              <a:srgbClr val="00AD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644895" y="4460748"/>
              <a:ext cx="1170940" cy="1542415"/>
            </a:xfrm>
            <a:custGeom>
              <a:avLst/>
              <a:gdLst/>
              <a:ahLst/>
              <a:cxnLst/>
              <a:rect l="l" t="t" r="r" b="b"/>
              <a:pathLst>
                <a:path w="1170940" h="1542414">
                  <a:moveTo>
                    <a:pt x="0" y="117093"/>
                  </a:moveTo>
                  <a:lnTo>
                    <a:pt x="9205" y="71526"/>
                  </a:lnTo>
                  <a:lnTo>
                    <a:pt x="34305" y="34305"/>
                  </a:lnTo>
                  <a:lnTo>
                    <a:pt x="71526" y="9205"/>
                  </a:lnTo>
                  <a:lnTo>
                    <a:pt x="117093" y="0"/>
                  </a:lnTo>
                  <a:lnTo>
                    <a:pt x="1053337" y="0"/>
                  </a:lnTo>
                  <a:lnTo>
                    <a:pt x="1098905" y="9205"/>
                  </a:lnTo>
                  <a:lnTo>
                    <a:pt x="1136126" y="34305"/>
                  </a:lnTo>
                  <a:lnTo>
                    <a:pt x="1161226" y="71526"/>
                  </a:lnTo>
                  <a:lnTo>
                    <a:pt x="1170431" y="117093"/>
                  </a:lnTo>
                  <a:lnTo>
                    <a:pt x="1170431" y="1425244"/>
                  </a:lnTo>
                  <a:lnTo>
                    <a:pt x="1161226" y="1470804"/>
                  </a:lnTo>
                  <a:lnTo>
                    <a:pt x="1136126" y="1508007"/>
                  </a:lnTo>
                  <a:lnTo>
                    <a:pt x="1098905" y="1533090"/>
                  </a:lnTo>
                  <a:lnTo>
                    <a:pt x="1053337" y="1542288"/>
                  </a:lnTo>
                  <a:lnTo>
                    <a:pt x="117093" y="1542288"/>
                  </a:lnTo>
                  <a:lnTo>
                    <a:pt x="71526" y="1533090"/>
                  </a:lnTo>
                  <a:lnTo>
                    <a:pt x="34305" y="1508007"/>
                  </a:lnTo>
                  <a:lnTo>
                    <a:pt x="9205" y="1470804"/>
                  </a:lnTo>
                  <a:lnTo>
                    <a:pt x="0" y="1425244"/>
                  </a:lnTo>
                  <a:lnTo>
                    <a:pt x="0" y="117093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5720334" y="4444654"/>
            <a:ext cx="909319" cy="115189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14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2010</a:t>
            </a:r>
            <a:endParaRPr sz="1400">
              <a:latin typeface="Franklin Gothic Medium"/>
              <a:cs typeface="Franklin Gothic Medium"/>
            </a:endParaRPr>
          </a:p>
          <a:p>
            <a:pPr marL="106680" indent="-94615">
              <a:lnSpc>
                <a:spcPts val="1315"/>
              </a:lnSpc>
              <a:spcBef>
                <a:spcPts val="360"/>
              </a:spcBef>
              <a:buSzPct val="90909"/>
              <a:buChar char="•"/>
              <a:tabLst>
                <a:tab pos="107314" algn="l"/>
              </a:tabLst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ed</a:t>
            </a:r>
            <a:r>
              <a:rPr sz="1100" spc="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al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</a:t>
            </a:r>
            <a:r>
              <a:rPr sz="1100" spc="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</a:t>
            </a:r>
            <a:r>
              <a:rPr sz="1100" spc="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al</a:t>
            </a:r>
            <a:endParaRPr sz="1100">
              <a:latin typeface="Franklin Gothic Medium"/>
              <a:cs typeface="Franklin Gothic Medium"/>
            </a:endParaRPr>
          </a:p>
          <a:p>
            <a:pPr marL="106680" indent="-94615">
              <a:lnSpc>
                <a:spcPts val="1310"/>
              </a:lnSpc>
              <a:buSzPct val="90909"/>
              <a:buChar char="•"/>
              <a:tabLst>
                <a:tab pos="107314" algn="l"/>
              </a:tabLst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iPod</a:t>
            </a:r>
            <a:endParaRPr sz="1100">
              <a:latin typeface="Franklin Gothic Medium"/>
              <a:cs typeface="Franklin Gothic Medium"/>
            </a:endParaRPr>
          </a:p>
          <a:p>
            <a:pPr marL="106680" indent="-94615">
              <a:lnSpc>
                <a:spcPts val="1310"/>
              </a:lnSpc>
              <a:buSzPct val="90909"/>
              <a:buChar char="•"/>
              <a:tabLst>
                <a:tab pos="107314" algn="l"/>
              </a:tabLst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Tablet</a:t>
            </a:r>
            <a:endParaRPr sz="1100">
              <a:latin typeface="Franklin Gothic Medium"/>
              <a:cs typeface="Franklin Gothic Medium"/>
            </a:endParaRPr>
          </a:p>
          <a:p>
            <a:pPr marL="70485" marR="5080" indent="-58419">
              <a:lnSpc>
                <a:spcPts val="1130"/>
              </a:lnSpc>
              <a:spcBef>
                <a:spcPts val="190"/>
              </a:spcBef>
              <a:buSzPct val="90909"/>
              <a:buChar char="•"/>
              <a:tabLst>
                <a:tab pos="107314" algn="l"/>
              </a:tabLst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TV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dan</a:t>
            </a:r>
            <a:r>
              <a:rPr sz="1100" spc="-5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Radio </a:t>
            </a:r>
            <a:r>
              <a:rPr sz="1100" spc="-26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Internet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932676" y="5087111"/>
            <a:ext cx="248920" cy="291465"/>
          </a:xfrm>
          <a:custGeom>
            <a:avLst/>
            <a:gdLst/>
            <a:ahLst/>
            <a:cxnLst/>
            <a:rect l="l" t="t" r="r" b="b"/>
            <a:pathLst>
              <a:path w="248920" h="291464">
                <a:moveTo>
                  <a:pt x="124205" y="0"/>
                </a:moveTo>
                <a:lnTo>
                  <a:pt x="124205" y="58165"/>
                </a:lnTo>
                <a:lnTo>
                  <a:pt x="0" y="58165"/>
                </a:lnTo>
                <a:lnTo>
                  <a:pt x="0" y="232918"/>
                </a:lnTo>
                <a:lnTo>
                  <a:pt x="124205" y="232918"/>
                </a:lnTo>
                <a:lnTo>
                  <a:pt x="124205" y="291084"/>
                </a:lnTo>
                <a:lnTo>
                  <a:pt x="248412" y="145541"/>
                </a:lnTo>
                <a:lnTo>
                  <a:pt x="124205" y="0"/>
                </a:lnTo>
                <a:close/>
              </a:path>
            </a:pathLst>
          </a:custGeom>
          <a:solidFill>
            <a:srgbClr val="AAD2F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9" name="object 39"/>
          <p:cNvGrpSpPr/>
          <p:nvPr/>
        </p:nvGrpSpPr>
        <p:grpSpPr>
          <a:xfrm>
            <a:off x="7278623" y="4454652"/>
            <a:ext cx="1183005" cy="1554480"/>
            <a:chOff x="7278623" y="4454652"/>
            <a:chExt cx="1183005" cy="1554480"/>
          </a:xfrm>
        </p:grpSpPr>
        <p:sp>
          <p:nvSpPr>
            <p:cNvPr id="40" name="object 40"/>
            <p:cNvSpPr/>
            <p:nvPr/>
          </p:nvSpPr>
          <p:spPr>
            <a:xfrm>
              <a:off x="7284719" y="4460748"/>
              <a:ext cx="1170940" cy="1542415"/>
            </a:xfrm>
            <a:custGeom>
              <a:avLst/>
              <a:gdLst/>
              <a:ahLst/>
              <a:cxnLst/>
              <a:rect l="l" t="t" r="r" b="b"/>
              <a:pathLst>
                <a:path w="1170940" h="1542414">
                  <a:moveTo>
                    <a:pt x="1053337" y="0"/>
                  </a:moveTo>
                  <a:lnTo>
                    <a:pt x="117094" y="0"/>
                  </a:lnTo>
                  <a:lnTo>
                    <a:pt x="71526" y="9205"/>
                  </a:lnTo>
                  <a:lnTo>
                    <a:pt x="34305" y="34305"/>
                  </a:lnTo>
                  <a:lnTo>
                    <a:pt x="9205" y="71526"/>
                  </a:lnTo>
                  <a:lnTo>
                    <a:pt x="0" y="117093"/>
                  </a:lnTo>
                  <a:lnTo>
                    <a:pt x="0" y="1425244"/>
                  </a:lnTo>
                  <a:lnTo>
                    <a:pt x="9205" y="1470804"/>
                  </a:lnTo>
                  <a:lnTo>
                    <a:pt x="34305" y="1508007"/>
                  </a:lnTo>
                  <a:lnTo>
                    <a:pt x="71526" y="1533090"/>
                  </a:lnTo>
                  <a:lnTo>
                    <a:pt x="117094" y="1542288"/>
                  </a:lnTo>
                  <a:lnTo>
                    <a:pt x="1053337" y="1542288"/>
                  </a:lnTo>
                  <a:lnTo>
                    <a:pt x="1098905" y="1533090"/>
                  </a:lnTo>
                  <a:lnTo>
                    <a:pt x="1136126" y="1508007"/>
                  </a:lnTo>
                  <a:lnTo>
                    <a:pt x="1161226" y="1470804"/>
                  </a:lnTo>
                  <a:lnTo>
                    <a:pt x="1170431" y="1425244"/>
                  </a:lnTo>
                  <a:lnTo>
                    <a:pt x="1170431" y="117093"/>
                  </a:lnTo>
                  <a:lnTo>
                    <a:pt x="1161226" y="71526"/>
                  </a:lnTo>
                  <a:lnTo>
                    <a:pt x="1136126" y="34305"/>
                  </a:lnTo>
                  <a:lnTo>
                    <a:pt x="1098905" y="9205"/>
                  </a:lnTo>
                  <a:lnTo>
                    <a:pt x="1053337" y="0"/>
                  </a:lnTo>
                  <a:close/>
                </a:path>
              </a:pathLst>
            </a:custGeom>
            <a:solidFill>
              <a:srgbClr val="00AD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284719" y="4460748"/>
              <a:ext cx="1170940" cy="1542415"/>
            </a:xfrm>
            <a:custGeom>
              <a:avLst/>
              <a:gdLst/>
              <a:ahLst/>
              <a:cxnLst/>
              <a:rect l="l" t="t" r="r" b="b"/>
              <a:pathLst>
                <a:path w="1170940" h="1542414">
                  <a:moveTo>
                    <a:pt x="0" y="117093"/>
                  </a:moveTo>
                  <a:lnTo>
                    <a:pt x="9205" y="71526"/>
                  </a:lnTo>
                  <a:lnTo>
                    <a:pt x="34305" y="34305"/>
                  </a:lnTo>
                  <a:lnTo>
                    <a:pt x="71526" y="9205"/>
                  </a:lnTo>
                  <a:lnTo>
                    <a:pt x="117094" y="0"/>
                  </a:lnTo>
                  <a:lnTo>
                    <a:pt x="1053337" y="0"/>
                  </a:lnTo>
                  <a:lnTo>
                    <a:pt x="1098905" y="9205"/>
                  </a:lnTo>
                  <a:lnTo>
                    <a:pt x="1136126" y="34305"/>
                  </a:lnTo>
                  <a:lnTo>
                    <a:pt x="1161226" y="71526"/>
                  </a:lnTo>
                  <a:lnTo>
                    <a:pt x="1170431" y="117093"/>
                  </a:lnTo>
                  <a:lnTo>
                    <a:pt x="1170431" y="1425244"/>
                  </a:lnTo>
                  <a:lnTo>
                    <a:pt x="1161226" y="1470804"/>
                  </a:lnTo>
                  <a:lnTo>
                    <a:pt x="1136126" y="1508007"/>
                  </a:lnTo>
                  <a:lnTo>
                    <a:pt x="1098905" y="1533090"/>
                  </a:lnTo>
                  <a:lnTo>
                    <a:pt x="1053337" y="1542288"/>
                  </a:lnTo>
                  <a:lnTo>
                    <a:pt x="117094" y="1542288"/>
                  </a:lnTo>
                  <a:lnTo>
                    <a:pt x="71526" y="1533090"/>
                  </a:lnTo>
                  <a:lnTo>
                    <a:pt x="34305" y="1508007"/>
                  </a:lnTo>
                  <a:lnTo>
                    <a:pt x="9205" y="1470804"/>
                  </a:lnTo>
                  <a:lnTo>
                    <a:pt x="0" y="1425244"/>
                  </a:lnTo>
                  <a:lnTo>
                    <a:pt x="0" y="117093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7360411" y="4444654"/>
            <a:ext cx="887730" cy="98615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14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2020?</a:t>
            </a:r>
            <a:endParaRPr sz="1400">
              <a:latin typeface="Franklin Gothic Medium"/>
              <a:cs typeface="Franklin Gothic Medium"/>
            </a:endParaRPr>
          </a:p>
          <a:p>
            <a:pPr marL="106680" indent="-94615">
              <a:lnSpc>
                <a:spcPts val="1315"/>
              </a:lnSpc>
              <a:spcBef>
                <a:spcPts val="360"/>
              </a:spcBef>
              <a:buSzPct val="90909"/>
              <a:buChar char="•"/>
              <a:tabLst>
                <a:tab pos="107314" algn="l"/>
              </a:tabLst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TV</a:t>
            </a:r>
            <a:r>
              <a:rPr sz="1100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Hologram</a:t>
            </a:r>
            <a:endParaRPr sz="1100">
              <a:latin typeface="Franklin Gothic Medium"/>
              <a:cs typeface="Franklin Gothic Medium"/>
            </a:endParaRPr>
          </a:p>
          <a:p>
            <a:pPr marL="106680" indent="-94615">
              <a:lnSpc>
                <a:spcPts val="1310"/>
              </a:lnSpc>
              <a:buSzPct val="90909"/>
              <a:buChar char="•"/>
              <a:tabLst>
                <a:tab pos="107314" algn="l"/>
              </a:tabLst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rin</a:t>
            </a:r>
            <a:r>
              <a:rPr sz="1100" spc="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3D</a:t>
            </a:r>
            <a:endParaRPr sz="1100">
              <a:latin typeface="Franklin Gothic Medium"/>
              <a:cs typeface="Franklin Gothic Medium"/>
            </a:endParaRPr>
          </a:p>
          <a:p>
            <a:pPr marL="70485" marR="174625" indent="-58419">
              <a:lnSpc>
                <a:spcPts val="1130"/>
              </a:lnSpc>
              <a:spcBef>
                <a:spcPts val="190"/>
              </a:spcBef>
              <a:buSzPct val="90909"/>
              <a:buChar char="•"/>
              <a:tabLst>
                <a:tab pos="107314" algn="l"/>
              </a:tabLst>
            </a:pP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K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put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er 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Braille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43" name="object 4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16408"/>
            <a:ext cx="9130665" cy="1249680"/>
          </a:xfrm>
          <a:custGeom>
            <a:avLst/>
            <a:gdLst/>
            <a:ahLst/>
            <a:cxnLst/>
            <a:rect l="l" t="t" r="r" b="b"/>
            <a:pathLst>
              <a:path w="9130665" h="1249680">
                <a:moveTo>
                  <a:pt x="9130284" y="0"/>
                </a:moveTo>
                <a:lnTo>
                  <a:pt x="0" y="0"/>
                </a:lnTo>
                <a:lnTo>
                  <a:pt x="0" y="1249680"/>
                </a:lnTo>
                <a:lnTo>
                  <a:pt x="9130284" y="1249680"/>
                </a:lnTo>
                <a:lnTo>
                  <a:pt x="9130284" y="0"/>
                </a:lnTo>
                <a:close/>
              </a:path>
            </a:pathLst>
          </a:custGeom>
          <a:solidFill>
            <a:srgbClr val="92E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9347" y="957453"/>
            <a:ext cx="498157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45" dirty="0">
                <a:solidFill>
                  <a:srgbClr val="00ADEE"/>
                </a:solidFill>
              </a:rPr>
              <a:t>1</a:t>
            </a:r>
            <a:r>
              <a:rPr spc="-105" dirty="0">
                <a:solidFill>
                  <a:srgbClr val="00ADEE"/>
                </a:solidFill>
              </a:rPr>
              <a:t>.</a:t>
            </a:r>
            <a:r>
              <a:rPr spc="-90" dirty="0">
                <a:solidFill>
                  <a:srgbClr val="00ADEE"/>
                </a:solidFill>
              </a:rPr>
              <a:t> </a:t>
            </a:r>
            <a:r>
              <a:rPr spc="-315" dirty="0">
                <a:solidFill>
                  <a:srgbClr val="00ADEE"/>
                </a:solidFill>
              </a:rPr>
              <a:t>A</a:t>
            </a:r>
            <a:r>
              <a:rPr spc="-295" dirty="0">
                <a:solidFill>
                  <a:srgbClr val="00ADEE"/>
                </a:solidFill>
              </a:rPr>
              <a:t>P</a:t>
            </a:r>
            <a:r>
              <a:rPr spc="-325" dirty="0">
                <a:solidFill>
                  <a:srgbClr val="00ADEE"/>
                </a:solidFill>
              </a:rPr>
              <a:t>A</a:t>
            </a:r>
            <a:r>
              <a:rPr spc="-114" dirty="0">
                <a:solidFill>
                  <a:srgbClr val="00ADEE"/>
                </a:solidFill>
              </a:rPr>
              <a:t> </a:t>
            </a:r>
            <a:r>
              <a:rPr spc="-30" dirty="0">
                <a:solidFill>
                  <a:srgbClr val="00ADEE"/>
                </a:solidFill>
              </a:rPr>
              <a:t>I</a:t>
            </a:r>
            <a:r>
              <a:rPr spc="-335" dirty="0">
                <a:solidFill>
                  <a:srgbClr val="00ADEE"/>
                </a:solidFill>
              </a:rPr>
              <a:t>T</a:t>
            </a:r>
            <a:r>
              <a:rPr spc="-345" dirty="0">
                <a:solidFill>
                  <a:srgbClr val="00ADEE"/>
                </a:solidFill>
              </a:rPr>
              <a:t>U</a:t>
            </a:r>
            <a:r>
              <a:rPr spc="-80" dirty="0">
                <a:solidFill>
                  <a:srgbClr val="00ADEE"/>
                </a:solidFill>
              </a:rPr>
              <a:t> </a:t>
            </a:r>
            <a:r>
              <a:rPr spc="-175" dirty="0">
                <a:solidFill>
                  <a:srgbClr val="00ADEE"/>
                </a:solidFill>
              </a:rPr>
              <a:t>P</a:t>
            </a:r>
            <a:r>
              <a:rPr spc="-345" dirty="0">
                <a:solidFill>
                  <a:srgbClr val="00ADEE"/>
                </a:solidFill>
              </a:rPr>
              <a:t>E</a:t>
            </a:r>
            <a:r>
              <a:rPr spc="-85" dirty="0">
                <a:solidFill>
                  <a:srgbClr val="00ADEE"/>
                </a:solidFill>
              </a:rPr>
              <a:t>M</a:t>
            </a:r>
            <a:r>
              <a:rPr spc="-280" dirty="0">
                <a:solidFill>
                  <a:srgbClr val="00ADEE"/>
                </a:solidFill>
              </a:rPr>
              <a:t>ASARAN</a:t>
            </a:r>
            <a:r>
              <a:rPr spc="-110" dirty="0">
                <a:solidFill>
                  <a:srgbClr val="00ADEE"/>
                </a:solidFill>
              </a:rPr>
              <a:t> </a:t>
            </a:r>
            <a:r>
              <a:rPr spc="-155" dirty="0">
                <a:solidFill>
                  <a:srgbClr val="00ADEE"/>
                </a:solidFill>
              </a:rPr>
              <a:t>D</a:t>
            </a:r>
            <a:r>
              <a:rPr spc="-45" dirty="0">
                <a:solidFill>
                  <a:srgbClr val="00ADEE"/>
                </a:solidFill>
              </a:rPr>
              <a:t>I</a:t>
            </a:r>
            <a:r>
              <a:rPr spc="-300" dirty="0">
                <a:solidFill>
                  <a:srgbClr val="00ADEE"/>
                </a:solidFill>
              </a:rPr>
              <a:t>G</a:t>
            </a:r>
            <a:r>
              <a:rPr spc="-90" dirty="0">
                <a:solidFill>
                  <a:srgbClr val="00ADEE"/>
                </a:solidFill>
              </a:rPr>
              <a:t>I</a:t>
            </a:r>
            <a:r>
              <a:rPr spc="-475" dirty="0">
                <a:solidFill>
                  <a:srgbClr val="00ADEE"/>
                </a:solidFill>
              </a:rPr>
              <a:t>T</a:t>
            </a:r>
            <a:r>
              <a:rPr spc="-315" dirty="0">
                <a:solidFill>
                  <a:srgbClr val="00ADEE"/>
                </a:solidFill>
              </a:rPr>
              <a:t>A</a:t>
            </a:r>
            <a:r>
              <a:rPr spc="-300" dirty="0">
                <a:solidFill>
                  <a:srgbClr val="00ADEE"/>
                </a:solidFill>
              </a:rPr>
              <a:t>L?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43840"/>
            <a:ext cx="1187196" cy="122224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154926" y="6220155"/>
            <a:ext cx="81915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5</a:t>
            </a:r>
            <a:endParaRPr sz="75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6750" y="1680252"/>
            <a:ext cx="4241800" cy="4961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40100"/>
              </a:lnSpc>
              <a:spcBef>
                <a:spcPts val="95"/>
              </a:spcBef>
            </a:pP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Jika</a:t>
            </a:r>
            <a:r>
              <a:rPr sz="11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pemasaran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menciptakan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dan</a:t>
            </a:r>
            <a:r>
              <a:rPr sz="11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memuaskan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permintaan,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pemasaran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digital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mendorong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penciptaan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suatu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permintaan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dengan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menggunakan </a:t>
            </a:r>
            <a:r>
              <a:rPr sz="1100" spc="-2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kekuatan internet,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dan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memuaskan permintaan ini dengan hal yang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baru </a:t>
            </a:r>
            <a:r>
              <a:rPr sz="11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dan</a:t>
            </a:r>
            <a:r>
              <a:rPr sz="11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inovatif.</a:t>
            </a:r>
            <a:r>
              <a:rPr sz="1100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Internet</a:t>
            </a:r>
            <a:r>
              <a:rPr sz="11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adalah</a:t>
            </a:r>
            <a:r>
              <a:rPr sz="11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medium</a:t>
            </a:r>
            <a:r>
              <a:rPr sz="110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interaktif.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12700" marR="7620" algn="just">
              <a:lnSpc>
                <a:spcPct val="140000"/>
              </a:lnSpc>
            </a:pP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Singkatnya,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pemasaran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digital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adalah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praktik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dari</a:t>
            </a:r>
            <a:r>
              <a:rPr sz="11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memasarkan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atau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memromosikan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sebuah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produk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dan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jasa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menggunakan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saluran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digital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melalui</a:t>
            </a:r>
            <a:r>
              <a:rPr sz="1100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komputer,</a:t>
            </a:r>
            <a:r>
              <a:rPr sz="1100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telepon</a:t>
            </a:r>
            <a:r>
              <a:rPr sz="1100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genggam,</a:t>
            </a:r>
            <a:r>
              <a:rPr sz="110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i="1" spc="-5" dirty="0">
                <a:solidFill>
                  <a:srgbClr val="585858"/>
                </a:solidFill>
                <a:latin typeface="Calibri"/>
                <a:cs typeface="Calibri"/>
              </a:rPr>
              <a:t>smart</a:t>
            </a:r>
            <a:r>
              <a:rPr sz="1100" i="1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i="1" spc="-5" dirty="0">
                <a:solidFill>
                  <a:srgbClr val="585858"/>
                </a:solidFill>
                <a:latin typeface="Calibri"/>
                <a:cs typeface="Calibri"/>
              </a:rPr>
              <a:t>phone</a:t>
            </a:r>
            <a:r>
              <a:rPr sz="1100" i="1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dan media</a:t>
            </a:r>
            <a:r>
              <a:rPr sz="110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digital</a:t>
            </a:r>
            <a:r>
              <a:rPr sz="110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lain.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50">
              <a:latin typeface="Calibri"/>
              <a:cs typeface="Calibri"/>
            </a:endParaRPr>
          </a:p>
          <a:p>
            <a:pPr marL="12700" marR="6985" algn="just">
              <a:lnSpc>
                <a:spcPct val="140000"/>
              </a:lnSpc>
            </a:pP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Internet</a:t>
            </a:r>
            <a:r>
              <a:rPr sz="11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telah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mengubah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dunia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dalam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hal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cara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kita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menjual.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Internet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bukanlah saluran pemasaran yang baru, sebaliknya, ia hanya membuat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sebauh paradigm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baru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yaitu cara di mana </a:t>
            </a:r>
            <a:r>
              <a:rPr sz="1100" spc="-10" dirty="0">
                <a:solidFill>
                  <a:srgbClr val="585858"/>
                </a:solidFill>
                <a:latin typeface="Calibri"/>
                <a:cs typeface="Calibri"/>
              </a:rPr>
              <a:t>konsumen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terhubung dengan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merek</a:t>
            </a:r>
            <a:r>
              <a:rPr sz="1100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satu</a:t>
            </a:r>
            <a:r>
              <a:rPr sz="110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sama</a:t>
            </a:r>
            <a:r>
              <a:rPr sz="11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lain.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100">
              <a:latin typeface="Calibri"/>
              <a:cs typeface="Calibri"/>
            </a:endParaRPr>
          </a:p>
          <a:p>
            <a:pPr marL="12700" marR="8890" algn="just">
              <a:lnSpc>
                <a:spcPct val="140100"/>
              </a:lnSpc>
            </a:pP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Ruang</a:t>
            </a:r>
            <a:r>
              <a:rPr sz="11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lingkup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585858"/>
                </a:solidFill>
                <a:latin typeface="Calibri"/>
                <a:cs typeface="Calibri"/>
              </a:rPr>
              <a:t>pemasaran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yang</a:t>
            </a:r>
            <a:r>
              <a:rPr sz="11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kompleks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adalah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melibatkan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antara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kebutuhan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internet-produk-jasa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di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mana</a:t>
            </a:r>
            <a:r>
              <a:rPr sz="11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ketiga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hal</a:t>
            </a:r>
            <a:r>
              <a:rPr sz="11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ini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585858"/>
                </a:solidFill>
                <a:latin typeface="Calibri"/>
                <a:cs typeface="Calibri"/>
              </a:rPr>
              <a:t>diposisikan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 bagaimana</a:t>
            </a:r>
            <a:r>
              <a:rPr sz="1100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memromosikan,</a:t>
            </a:r>
            <a:r>
              <a:rPr sz="1100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menjual,</a:t>
            </a:r>
            <a:r>
              <a:rPr sz="11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didistribusikan</a:t>
            </a:r>
            <a:r>
              <a:rPr sz="1100" spc="-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dan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dilayani.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12700" marR="7620" algn="just">
              <a:lnSpc>
                <a:spcPct val="140100"/>
              </a:lnSpc>
            </a:pP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Kekuatan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dari</a:t>
            </a:r>
            <a:r>
              <a:rPr sz="11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sebuah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i="1" spc="-5" dirty="0">
                <a:solidFill>
                  <a:srgbClr val="585858"/>
                </a:solidFill>
                <a:latin typeface="Calibri"/>
                <a:cs typeface="Calibri"/>
              </a:rPr>
              <a:t>web</a:t>
            </a:r>
            <a:r>
              <a:rPr sz="1100" i="1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menyediakan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konsumen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dengan</a:t>
            </a:r>
            <a:r>
              <a:rPr sz="1100" spc="2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banyak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pilihan, pengaruh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dan kekuatan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baru. Sehingga merek mempunyai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cara </a:t>
            </a:r>
            <a:r>
              <a:rPr sz="11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baru dalam menjualkan, produk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baru dan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pelayanan untuk dijual dan </a:t>
            </a:r>
            <a:r>
              <a:rPr sz="1100" spc="-10" dirty="0">
                <a:solidFill>
                  <a:srgbClr val="585858"/>
                </a:solidFill>
                <a:latin typeface="Calibri"/>
                <a:cs typeface="Calibri"/>
              </a:rPr>
              <a:t>juga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 pasar</a:t>
            </a:r>
            <a:r>
              <a:rPr sz="11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baru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 di</a:t>
            </a:r>
            <a:r>
              <a:rPr sz="11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mana</a:t>
            </a:r>
            <a:r>
              <a:rPr sz="11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hal tersebut</a:t>
            </a:r>
            <a:r>
              <a:rPr sz="1100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bisa</a:t>
            </a:r>
            <a:r>
              <a:rPr sz="11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dijual.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620"/>
              </a:spcBef>
            </a:pPr>
            <a:r>
              <a:rPr dirty="0"/>
              <a:t>Namun  </a:t>
            </a:r>
            <a:r>
              <a:rPr spc="110" dirty="0"/>
              <a:t> </a:t>
            </a:r>
            <a:r>
              <a:rPr dirty="0"/>
              <a:t>bukan  </a:t>
            </a:r>
            <a:r>
              <a:rPr spc="120" dirty="0"/>
              <a:t> </a:t>
            </a:r>
            <a:r>
              <a:rPr spc="-5" dirty="0"/>
              <a:t>berarti</a:t>
            </a:r>
            <a:r>
              <a:rPr spc="625" dirty="0"/>
              <a:t> </a:t>
            </a:r>
            <a:r>
              <a:rPr spc="-5" dirty="0"/>
              <a:t>pemasaran</a:t>
            </a:r>
            <a:r>
              <a:rPr spc="600" dirty="0"/>
              <a:t> </a:t>
            </a:r>
            <a:r>
              <a:rPr spc="-5" dirty="0"/>
              <a:t>melalui</a:t>
            </a:r>
            <a:r>
              <a:rPr spc="630" dirty="0"/>
              <a:t> </a:t>
            </a:r>
            <a:r>
              <a:rPr spc="-5" dirty="0"/>
              <a:t>digital</a:t>
            </a:r>
            <a:r>
              <a:rPr spc="615" dirty="0"/>
              <a:t> </a:t>
            </a:r>
            <a:r>
              <a:rPr spc="-5" dirty="0"/>
              <a:t>atau</a:t>
            </a:r>
            <a:r>
              <a:rPr spc="625" dirty="0"/>
              <a:t> </a:t>
            </a:r>
            <a:r>
              <a:rPr spc="-5" dirty="0"/>
              <a:t>internet</a:t>
            </a:r>
          </a:p>
          <a:p>
            <a:pPr marL="12700" algn="just">
              <a:lnSpc>
                <a:spcPct val="100000"/>
              </a:lnSpc>
              <a:spcBef>
                <a:spcPts val="530"/>
              </a:spcBef>
            </a:pPr>
            <a:r>
              <a:rPr dirty="0"/>
              <a:t>membuang</a:t>
            </a:r>
            <a:r>
              <a:rPr spc="-40" dirty="0"/>
              <a:t> </a:t>
            </a:r>
            <a:r>
              <a:rPr dirty="0"/>
              <a:t>semua</a:t>
            </a:r>
            <a:r>
              <a:rPr spc="-35" dirty="0"/>
              <a:t> </a:t>
            </a:r>
            <a:r>
              <a:rPr dirty="0"/>
              <a:t>teori</a:t>
            </a:r>
            <a:r>
              <a:rPr spc="-20" dirty="0"/>
              <a:t> </a:t>
            </a:r>
            <a:r>
              <a:rPr dirty="0"/>
              <a:t>dan</a:t>
            </a:r>
            <a:r>
              <a:rPr spc="-5" dirty="0"/>
              <a:t> prinsip</a:t>
            </a:r>
            <a:r>
              <a:rPr spc="-15" dirty="0"/>
              <a:t> </a:t>
            </a:r>
            <a:r>
              <a:rPr spc="-5" dirty="0"/>
              <a:t>pada</a:t>
            </a:r>
            <a:r>
              <a:rPr spc="-15" dirty="0"/>
              <a:t> </a:t>
            </a:r>
            <a:r>
              <a:rPr spc="-5" dirty="0"/>
              <a:t>bisnis,</a:t>
            </a:r>
            <a:r>
              <a:rPr spc="-20" dirty="0"/>
              <a:t> </a:t>
            </a:r>
            <a:r>
              <a:rPr dirty="0"/>
              <a:t>buku</a:t>
            </a:r>
            <a:r>
              <a:rPr spc="-15" dirty="0"/>
              <a:t> </a:t>
            </a:r>
            <a:r>
              <a:rPr dirty="0"/>
              <a:t>dan pemasaran.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dirty="0"/>
          </a:p>
          <a:p>
            <a:pPr marL="12700" marR="5080" algn="just">
              <a:lnSpc>
                <a:spcPct val="140000"/>
              </a:lnSpc>
            </a:pPr>
            <a:r>
              <a:rPr spc="-5" dirty="0"/>
              <a:t>Sebaliknya, digital atau internet menyediakan lingkungan </a:t>
            </a:r>
            <a:r>
              <a:rPr dirty="0"/>
              <a:t>baru </a:t>
            </a:r>
            <a:r>
              <a:rPr spc="-5" dirty="0"/>
              <a:t>untuk </a:t>
            </a:r>
            <a:r>
              <a:rPr dirty="0"/>
              <a:t> </a:t>
            </a:r>
            <a:r>
              <a:rPr spc="-5" dirty="0"/>
              <a:t>dibangunkan. Rumus keuntungan yaitu laba dikurang pendapatan </a:t>
            </a:r>
            <a:r>
              <a:rPr dirty="0"/>
              <a:t>dan </a:t>
            </a:r>
            <a:r>
              <a:rPr spc="5" dirty="0"/>
              <a:t> </a:t>
            </a:r>
            <a:r>
              <a:rPr dirty="0"/>
              <a:t>biaya</a:t>
            </a:r>
            <a:r>
              <a:rPr spc="-15" dirty="0"/>
              <a:t> </a:t>
            </a:r>
            <a:r>
              <a:rPr dirty="0"/>
              <a:t>tak</a:t>
            </a:r>
            <a:r>
              <a:rPr spc="-20" dirty="0"/>
              <a:t> </a:t>
            </a:r>
            <a:r>
              <a:rPr dirty="0"/>
              <a:t>akan</a:t>
            </a:r>
            <a:r>
              <a:rPr spc="-10" dirty="0"/>
              <a:t> </a:t>
            </a:r>
            <a:r>
              <a:rPr spc="-5" dirty="0"/>
              <a:t>berubah.</a:t>
            </a:r>
          </a:p>
          <a:p>
            <a:pPr>
              <a:lnSpc>
                <a:spcPct val="100000"/>
              </a:lnSpc>
            </a:pPr>
            <a:endParaRPr sz="1150"/>
          </a:p>
          <a:p>
            <a:pPr marL="12700" marR="6350" algn="just">
              <a:lnSpc>
                <a:spcPct val="140100"/>
              </a:lnSpc>
            </a:pPr>
            <a:r>
              <a:rPr dirty="0"/>
              <a:t>Peran yang </a:t>
            </a:r>
            <a:r>
              <a:rPr spc="-5" dirty="0"/>
              <a:t>dimainkan oleh agensi pemasaran </a:t>
            </a:r>
            <a:r>
              <a:rPr spc="-10" dirty="0"/>
              <a:t>juga </a:t>
            </a:r>
            <a:r>
              <a:rPr dirty="0"/>
              <a:t>bergeser. </a:t>
            </a:r>
            <a:r>
              <a:rPr spc="-5" dirty="0"/>
              <a:t>Agensi </a:t>
            </a:r>
            <a:r>
              <a:rPr dirty="0"/>
              <a:t> yang </a:t>
            </a:r>
            <a:r>
              <a:rPr spc="-5" dirty="0"/>
              <a:t>menggunakan cara tradisional </a:t>
            </a:r>
            <a:r>
              <a:rPr dirty="0"/>
              <a:t>akan </a:t>
            </a:r>
            <a:r>
              <a:rPr spc="-5" dirty="0"/>
              <a:t>semakin baik jika ditambah </a:t>
            </a:r>
            <a:r>
              <a:rPr dirty="0"/>
              <a:t> dengan </a:t>
            </a:r>
            <a:r>
              <a:rPr spc="-5" dirty="0"/>
              <a:t>pemasaran digital. Sementara, agensi yang memulai sebagai </a:t>
            </a:r>
            <a:r>
              <a:rPr dirty="0"/>
              <a:t> toko</a:t>
            </a:r>
            <a:r>
              <a:rPr spc="-25" dirty="0"/>
              <a:t> </a:t>
            </a:r>
            <a:r>
              <a:rPr dirty="0"/>
              <a:t>digital</a:t>
            </a:r>
            <a:r>
              <a:rPr spc="-40" dirty="0"/>
              <a:t> </a:t>
            </a:r>
            <a:r>
              <a:rPr dirty="0"/>
              <a:t>telah</a:t>
            </a:r>
            <a:r>
              <a:rPr spc="-15" dirty="0"/>
              <a:t> </a:t>
            </a:r>
            <a:r>
              <a:rPr dirty="0"/>
              <a:t>bermain</a:t>
            </a:r>
            <a:r>
              <a:rPr spc="-30" dirty="0"/>
              <a:t> </a:t>
            </a:r>
            <a:r>
              <a:rPr dirty="0"/>
              <a:t>dalam</a:t>
            </a:r>
            <a:r>
              <a:rPr spc="-15" dirty="0"/>
              <a:t> </a:t>
            </a:r>
            <a:r>
              <a:rPr spc="-5" dirty="0"/>
              <a:t>ruang </a:t>
            </a:r>
            <a:r>
              <a:rPr dirty="0"/>
              <a:t>iklan</a:t>
            </a:r>
            <a:r>
              <a:rPr spc="-30" dirty="0"/>
              <a:t> </a:t>
            </a:r>
            <a:r>
              <a:rPr spc="-5" dirty="0"/>
              <a:t>tradisional.</a:t>
            </a:r>
          </a:p>
          <a:p>
            <a:pPr>
              <a:lnSpc>
                <a:spcPct val="100000"/>
              </a:lnSpc>
            </a:pPr>
            <a:endParaRPr sz="1150"/>
          </a:p>
          <a:p>
            <a:pPr marL="12700" marR="5080" algn="just">
              <a:lnSpc>
                <a:spcPct val="140000"/>
              </a:lnSpc>
            </a:pPr>
            <a:r>
              <a:rPr dirty="0"/>
              <a:t>Lebih</a:t>
            </a:r>
            <a:r>
              <a:rPr spc="5" dirty="0"/>
              <a:t> </a:t>
            </a:r>
            <a:r>
              <a:rPr dirty="0"/>
              <a:t>dari</a:t>
            </a:r>
            <a:r>
              <a:rPr spc="5" dirty="0"/>
              <a:t> </a:t>
            </a:r>
            <a:r>
              <a:rPr spc="-5" dirty="0"/>
              <a:t>itu,</a:t>
            </a:r>
            <a:r>
              <a:rPr dirty="0"/>
              <a:t> </a:t>
            </a:r>
            <a:r>
              <a:rPr spc="-5" dirty="0"/>
              <a:t>strategi</a:t>
            </a:r>
            <a:r>
              <a:rPr dirty="0"/>
              <a:t> yang</a:t>
            </a:r>
            <a:r>
              <a:rPr spc="5" dirty="0"/>
              <a:t> </a:t>
            </a:r>
            <a:r>
              <a:rPr spc="-5" dirty="0"/>
              <a:t>terintegrasi</a:t>
            </a:r>
            <a:r>
              <a:rPr dirty="0"/>
              <a:t> </a:t>
            </a:r>
            <a:r>
              <a:rPr spc="-5" dirty="0"/>
              <a:t>yang</a:t>
            </a:r>
            <a:r>
              <a:rPr dirty="0"/>
              <a:t> </a:t>
            </a:r>
            <a:r>
              <a:rPr spc="-5" dirty="0"/>
              <a:t>berbicara</a:t>
            </a:r>
            <a:r>
              <a:rPr spc="240" dirty="0"/>
              <a:t> </a:t>
            </a:r>
            <a:r>
              <a:rPr spc="-5" dirty="0"/>
              <a:t>dengan </a:t>
            </a:r>
            <a:r>
              <a:rPr dirty="0"/>
              <a:t> </a:t>
            </a:r>
            <a:r>
              <a:rPr spc="-5" dirty="0"/>
              <a:t>identitas</a:t>
            </a:r>
            <a:r>
              <a:rPr dirty="0"/>
              <a:t> merek</a:t>
            </a:r>
            <a:r>
              <a:rPr spc="5" dirty="0"/>
              <a:t> </a:t>
            </a:r>
            <a:r>
              <a:rPr spc="-5" dirty="0"/>
              <a:t>sangatlah</a:t>
            </a:r>
            <a:r>
              <a:rPr dirty="0"/>
              <a:t> </a:t>
            </a:r>
            <a:r>
              <a:rPr spc="-5" dirty="0"/>
              <a:t>vital</a:t>
            </a:r>
            <a:r>
              <a:rPr dirty="0"/>
              <a:t> </a:t>
            </a:r>
            <a:r>
              <a:rPr spc="-5" dirty="0"/>
              <a:t>untuk</a:t>
            </a:r>
            <a:r>
              <a:rPr dirty="0"/>
              <a:t> </a:t>
            </a:r>
            <a:r>
              <a:rPr spc="-5" dirty="0"/>
              <a:t>mencapai</a:t>
            </a:r>
            <a:r>
              <a:rPr dirty="0"/>
              <a:t> </a:t>
            </a:r>
            <a:r>
              <a:rPr spc="-5" dirty="0"/>
              <a:t>tujuan</a:t>
            </a:r>
            <a:r>
              <a:rPr dirty="0"/>
              <a:t> </a:t>
            </a:r>
            <a:r>
              <a:rPr spc="-5" dirty="0"/>
              <a:t>organisasi. </a:t>
            </a:r>
            <a:r>
              <a:rPr dirty="0"/>
              <a:t> </a:t>
            </a:r>
            <a:r>
              <a:rPr spc="-5" dirty="0"/>
              <a:t>Konsumen</a:t>
            </a:r>
            <a:r>
              <a:rPr dirty="0"/>
              <a:t> </a:t>
            </a:r>
            <a:r>
              <a:rPr spc="-5" dirty="0"/>
              <a:t>semakin</a:t>
            </a:r>
            <a:r>
              <a:rPr dirty="0"/>
              <a:t> </a:t>
            </a:r>
            <a:r>
              <a:rPr spc="-5" dirty="0"/>
              <a:t>lebih</a:t>
            </a:r>
            <a:r>
              <a:rPr dirty="0"/>
              <a:t> </a:t>
            </a:r>
            <a:r>
              <a:rPr spc="-5" dirty="0"/>
              <a:t>fasih</a:t>
            </a:r>
            <a:r>
              <a:rPr dirty="0"/>
              <a:t> </a:t>
            </a:r>
            <a:r>
              <a:rPr spc="-5" dirty="0"/>
              <a:t>dalam</a:t>
            </a:r>
            <a:r>
              <a:rPr dirty="0"/>
              <a:t> pergerakan</a:t>
            </a:r>
            <a:r>
              <a:rPr spc="5" dirty="0"/>
              <a:t> </a:t>
            </a:r>
            <a:r>
              <a:rPr spc="-5" dirty="0"/>
              <a:t>antar</a:t>
            </a:r>
            <a:r>
              <a:rPr dirty="0"/>
              <a:t> </a:t>
            </a:r>
            <a:r>
              <a:rPr spc="-5" dirty="0"/>
              <a:t>saluran </a:t>
            </a:r>
            <a:r>
              <a:rPr dirty="0"/>
              <a:t> pemasaran </a:t>
            </a:r>
            <a:r>
              <a:rPr spc="-5" dirty="0"/>
              <a:t>bahkan menggunakan lebih </a:t>
            </a:r>
            <a:r>
              <a:rPr dirty="0"/>
              <a:t>dari </a:t>
            </a:r>
            <a:r>
              <a:rPr spc="-5" dirty="0"/>
              <a:t>satu saluran </a:t>
            </a:r>
            <a:r>
              <a:rPr dirty="0"/>
              <a:t>pemasaran </a:t>
            </a:r>
            <a:r>
              <a:rPr spc="5" dirty="0"/>
              <a:t> </a:t>
            </a:r>
            <a:r>
              <a:rPr spc="-5" dirty="0"/>
              <a:t>pada </a:t>
            </a:r>
            <a:r>
              <a:rPr spc="-10" dirty="0"/>
              <a:t>saat </a:t>
            </a:r>
            <a:r>
              <a:rPr spc="-5" dirty="0"/>
              <a:t>bersamaan. Mereka yang masih berpikir </a:t>
            </a:r>
            <a:r>
              <a:rPr dirty="0"/>
              <a:t>dengan </a:t>
            </a:r>
            <a:r>
              <a:rPr spc="-10" dirty="0"/>
              <a:t>pola </a:t>
            </a:r>
            <a:r>
              <a:rPr spc="-5" dirty="0"/>
              <a:t>pikir </a:t>
            </a:r>
            <a:r>
              <a:rPr dirty="0"/>
              <a:t> lama</a:t>
            </a:r>
            <a:r>
              <a:rPr spc="-20" dirty="0"/>
              <a:t> </a:t>
            </a:r>
            <a:r>
              <a:rPr dirty="0"/>
              <a:t>yaitu</a:t>
            </a:r>
            <a:r>
              <a:rPr spc="-25" dirty="0"/>
              <a:t> </a:t>
            </a:r>
            <a:r>
              <a:rPr dirty="0"/>
              <a:t>tradisional</a:t>
            </a:r>
            <a:r>
              <a:rPr spc="-35" dirty="0"/>
              <a:t> </a:t>
            </a:r>
            <a:r>
              <a:rPr dirty="0"/>
              <a:t>melawan</a:t>
            </a:r>
            <a:r>
              <a:rPr spc="-40" dirty="0"/>
              <a:t> </a:t>
            </a:r>
            <a:r>
              <a:rPr dirty="0"/>
              <a:t>digital</a:t>
            </a:r>
            <a:r>
              <a:rPr spc="-20" dirty="0"/>
              <a:t> </a:t>
            </a:r>
            <a:r>
              <a:rPr spc="-5" dirty="0"/>
              <a:t>sudah</a:t>
            </a:r>
            <a:r>
              <a:rPr spc="-15" dirty="0"/>
              <a:t> </a:t>
            </a:r>
            <a:r>
              <a:rPr spc="-5" dirty="0"/>
              <a:t>sangat</a:t>
            </a:r>
            <a:r>
              <a:rPr spc="-30" dirty="0"/>
              <a:t> </a:t>
            </a:r>
            <a:r>
              <a:rPr spc="-5" dirty="0"/>
              <a:t>kadaluarsa.</a:t>
            </a: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57571" y="5811006"/>
            <a:ext cx="3800094" cy="95935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383" y="0"/>
            <a:ext cx="9119870" cy="6858000"/>
          </a:xfrm>
          <a:custGeom>
            <a:avLst/>
            <a:gdLst/>
            <a:ahLst/>
            <a:cxnLst/>
            <a:rect l="l" t="t" r="r" b="b"/>
            <a:pathLst>
              <a:path w="9119870" h="6858000">
                <a:moveTo>
                  <a:pt x="9119616" y="6857998"/>
                </a:moveTo>
                <a:lnTo>
                  <a:pt x="9119616" y="0"/>
                </a:lnTo>
                <a:lnTo>
                  <a:pt x="0" y="0"/>
                </a:lnTo>
                <a:lnTo>
                  <a:pt x="0" y="6857998"/>
                </a:lnTo>
                <a:lnTo>
                  <a:pt x="9119616" y="6857998"/>
                </a:lnTo>
                <a:close/>
              </a:path>
            </a:pathLst>
          </a:custGeom>
          <a:solidFill>
            <a:srgbClr val="FFED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01570" y="883665"/>
            <a:ext cx="5557520" cy="76644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725"/>
              </a:spcBef>
            </a:pPr>
            <a:r>
              <a:rPr spc="-315" dirty="0"/>
              <a:t>A</a:t>
            </a:r>
            <a:r>
              <a:rPr spc="-295" dirty="0"/>
              <a:t>P</a:t>
            </a:r>
            <a:r>
              <a:rPr spc="-325" dirty="0"/>
              <a:t>A</a:t>
            </a:r>
            <a:r>
              <a:rPr spc="-100" dirty="0"/>
              <a:t> </a:t>
            </a:r>
            <a:r>
              <a:rPr spc="-85" dirty="0"/>
              <a:t>M</a:t>
            </a:r>
            <a:r>
              <a:rPr spc="-345" dirty="0"/>
              <a:t>E</a:t>
            </a:r>
            <a:r>
              <a:rPr spc="-195" dirty="0"/>
              <a:t>N</a:t>
            </a:r>
            <a:r>
              <a:rPr spc="-210" dirty="0"/>
              <a:t>ARI</a:t>
            </a:r>
            <a:r>
              <a:rPr spc="-245" dirty="0"/>
              <a:t>K</a:t>
            </a:r>
            <a:r>
              <a:rPr spc="-195" dirty="0"/>
              <a:t>N</a:t>
            </a:r>
            <a:r>
              <a:rPr spc="-484" dirty="0"/>
              <a:t>Y</a:t>
            </a:r>
            <a:r>
              <a:rPr spc="-325" dirty="0"/>
              <a:t>A</a:t>
            </a:r>
            <a:r>
              <a:rPr spc="-114" dirty="0"/>
              <a:t> </a:t>
            </a:r>
            <a:r>
              <a:rPr spc="-250" dirty="0"/>
              <a:t>D</a:t>
            </a:r>
            <a:r>
              <a:rPr spc="-315" dirty="0"/>
              <a:t>A</a:t>
            </a:r>
            <a:r>
              <a:rPr spc="-204" dirty="0"/>
              <a:t>R</a:t>
            </a:r>
            <a:r>
              <a:rPr spc="-35" dirty="0"/>
              <a:t>I</a:t>
            </a:r>
            <a:r>
              <a:rPr spc="-105" dirty="0"/>
              <a:t> </a:t>
            </a:r>
            <a:r>
              <a:rPr spc="-175" dirty="0"/>
              <a:t>P</a:t>
            </a:r>
            <a:r>
              <a:rPr spc="-345" dirty="0"/>
              <a:t>E</a:t>
            </a:r>
            <a:r>
              <a:rPr spc="-85" dirty="0"/>
              <a:t>M</a:t>
            </a:r>
            <a:r>
              <a:rPr spc="-240" dirty="0"/>
              <a:t>ASARAN  </a:t>
            </a:r>
            <a:r>
              <a:rPr spc="-250" dirty="0"/>
              <a:t>DIGITAL?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2977" y="2674747"/>
            <a:ext cx="3921125" cy="221678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 algn="just">
              <a:lnSpc>
                <a:spcPct val="80000"/>
              </a:lnSpc>
              <a:spcBef>
                <a:spcPts val="585"/>
              </a:spcBef>
            </a:pPr>
            <a:r>
              <a:rPr sz="2000" b="1" spc="-10" dirty="0">
                <a:solidFill>
                  <a:srgbClr val="585858"/>
                </a:solidFill>
                <a:latin typeface="Calibri"/>
                <a:cs typeface="Calibri"/>
              </a:rPr>
              <a:t>Digital</a:t>
            </a:r>
            <a:r>
              <a:rPr sz="2000" b="1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585858"/>
                </a:solidFill>
                <a:latin typeface="Calibri"/>
                <a:cs typeface="Calibri"/>
              </a:rPr>
              <a:t>Marketing</a:t>
            </a:r>
            <a:r>
              <a:rPr sz="2000" b="1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adalah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marketing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yang tepat untuk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generasi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Millenials </a:t>
            </a:r>
            <a:r>
              <a:rPr sz="20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atau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 Y</a:t>
            </a:r>
            <a:endParaRPr sz="2000">
              <a:latin typeface="Calibri"/>
              <a:cs typeface="Calibri"/>
            </a:endParaRPr>
          </a:p>
          <a:p>
            <a:pPr marL="12700" marR="5715" algn="just">
              <a:lnSpc>
                <a:spcPts val="1920"/>
              </a:lnSpc>
              <a:spcBef>
                <a:spcPts val="1390"/>
              </a:spcBef>
            </a:pP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Berdasarkan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 survey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dari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eMarketer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(2010),</a:t>
            </a:r>
            <a:r>
              <a:rPr sz="20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generasi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Millenials</a:t>
            </a:r>
            <a:r>
              <a:rPr sz="20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lebih </a:t>
            </a:r>
            <a:r>
              <a:rPr sz="20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banyak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 membicarakan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 mengenai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produk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 dan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jasa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585858"/>
                </a:solidFill>
                <a:latin typeface="Calibri"/>
                <a:cs typeface="Calibri"/>
              </a:rPr>
              <a:t>online</a:t>
            </a:r>
            <a:r>
              <a:rPr sz="2000" i="1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lebih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dari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populasi</a:t>
            </a:r>
            <a:r>
              <a:rPr sz="20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secara</a:t>
            </a:r>
            <a:r>
              <a:rPr sz="200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umumnya.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90591" y="2464435"/>
            <a:ext cx="3529965" cy="3074035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1055"/>
              </a:spcBef>
            </a:pPr>
            <a:r>
              <a:rPr sz="40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“56</a:t>
            </a:r>
            <a:r>
              <a:rPr sz="4000" spc="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4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persen </a:t>
            </a:r>
            <a:r>
              <a:rPr sz="40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40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membicarakan </a:t>
            </a:r>
            <a:r>
              <a:rPr sz="4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mengenai </a:t>
            </a:r>
            <a:r>
              <a:rPr sz="40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40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produk</a:t>
            </a:r>
            <a:r>
              <a:rPr sz="4000" spc="-3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4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dan</a:t>
            </a:r>
            <a:r>
              <a:rPr sz="4000" spc="-3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4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jasa </a:t>
            </a:r>
            <a:r>
              <a:rPr sz="4000" spc="-98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40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melalui</a:t>
            </a:r>
            <a:r>
              <a:rPr sz="4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40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situs </a:t>
            </a:r>
            <a:r>
              <a:rPr sz="4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40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sosial</a:t>
            </a:r>
            <a:r>
              <a:rPr sz="4000" spc="-1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40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media”</a:t>
            </a:r>
            <a:endParaRPr sz="40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54926" y="6220155"/>
            <a:ext cx="81915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6</a:t>
            </a:r>
            <a:endParaRPr sz="75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16408"/>
            <a:ext cx="9130665" cy="1249680"/>
          </a:xfrm>
          <a:custGeom>
            <a:avLst/>
            <a:gdLst/>
            <a:ahLst/>
            <a:cxnLst/>
            <a:rect l="l" t="t" r="r" b="b"/>
            <a:pathLst>
              <a:path w="9130665" h="1249680">
                <a:moveTo>
                  <a:pt x="9130284" y="0"/>
                </a:moveTo>
                <a:lnTo>
                  <a:pt x="0" y="0"/>
                </a:lnTo>
                <a:lnTo>
                  <a:pt x="0" y="1249680"/>
                </a:lnTo>
                <a:lnTo>
                  <a:pt x="9130284" y="1249680"/>
                </a:lnTo>
                <a:lnTo>
                  <a:pt x="9130284" y="0"/>
                </a:lnTo>
                <a:close/>
              </a:path>
            </a:pathLst>
          </a:custGeom>
          <a:solidFill>
            <a:srgbClr val="92E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9347" y="957453"/>
            <a:ext cx="498157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45" dirty="0">
                <a:solidFill>
                  <a:srgbClr val="00ADEE"/>
                </a:solidFill>
              </a:rPr>
              <a:t>1</a:t>
            </a:r>
            <a:r>
              <a:rPr spc="-105" dirty="0">
                <a:solidFill>
                  <a:srgbClr val="00ADEE"/>
                </a:solidFill>
              </a:rPr>
              <a:t>.</a:t>
            </a:r>
            <a:r>
              <a:rPr spc="-90" dirty="0">
                <a:solidFill>
                  <a:srgbClr val="00ADEE"/>
                </a:solidFill>
              </a:rPr>
              <a:t> </a:t>
            </a:r>
            <a:r>
              <a:rPr spc="-315" dirty="0">
                <a:solidFill>
                  <a:srgbClr val="00ADEE"/>
                </a:solidFill>
              </a:rPr>
              <a:t>A</a:t>
            </a:r>
            <a:r>
              <a:rPr spc="-295" dirty="0">
                <a:solidFill>
                  <a:srgbClr val="00ADEE"/>
                </a:solidFill>
              </a:rPr>
              <a:t>P</a:t>
            </a:r>
            <a:r>
              <a:rPr spc="-325" dirty="0">
                <a:solidFill>
                  <a:srgbClr val="00ADEE"/>
                </a:solidFill>
              </a:rPr>
              <a:t>A</a:t>
            </a:r>
            <a:r>
              <a:rPr spc="-114" dirty="0">
                <a:solidFill>
                  <a:srgbClr val="00ADEE"/>
                </a:solidFill>
              </a:rPr>
              <a:t> </a:t>
            </a:r>
            <a:r>
              <a:rPr spc="-30" dirty="0">
                <a:solidFill>
                  <a:srgbClr val="00ADEE"/>
                </a:solidFill>
              </a:rPr>
              <a:t>I</a:t>
            </a:r>
            <a:r>
              <a:rPr spc="-335" dirty="0">
                <a:solidFill>
                  <a:srgbClr val="00ADEE"/>
                </a:solidFill>
              </a:rPr>
              <a:t>T</a:t>
            </a:r>
            <a:r>
              <a:rPr spc="-345" dirty="0">
                <a:solidFill>
                  <a:srgbClr val="00ADEE"/>
                </a:solidFill>
              </a:rPr>
              <a:t>U</a:t>
            </a:r>
            <a:r>
              <a:rPr spc="-80" dirty="0">
                <a:solidFill>
                  <a:srgbClr val="00ADEE"/>
                </a:solidFill>
              </a:rPr>
              <a:t> </a:t>
            </a:r>
            <a:r>
              <a:rPr spc="-175" dirty="0">
                <a:solidFill>
                  <a:srgbClr val="00ADEE"/>
                </a:solidFill>
              </a:rPr>
              <a:t>P</a:t>
            </a:r>
            <a:r>
              <a:rPr spc="-345" dirty="0">
                <a:solidFill>
                  <a:srgbClr val="00ADEE"/>
                </a:solidFill>
              </a:rPr>
              <a:t>E</a:t>
            </a:r>
            <a:r>
              <a:rPr spc="-85" dirty="0">
                <a:solidFill>
                  <a:srgbClr val="00ADEE"/>
                </a:solidFill>
              </a:rPr>
              <a:t>M</a:t>
            </a:r>
            <a:r>
              <a:rPr spc="-280" dirty="0">
                <a:solidFill>
                  <a:srgbClr val="00ADEE"/>
                </a:solidFill>
              </a:rPr>
              <a:t>ASARAN</a:t>
            </a:r>
            <a:r>
              <a:rPr spc="-110" dirty="0">
                <a:solidFill>
                  <a:srgbClr val="00ADEE"/>
                </a:solidFill>
              </a:rPr>
              <a:t> </a:t>
            </a:r>
            <a:r>
              <a:rPr spc="-155" dirty="0">
                <a:solidFill>
                  <a:srgbClr val="00ADEE"/>
                </a:solidFill>
              </a:rPr>
              <a:t>D</a:t>
            </a:r>
            <a:r>
              <a:rPr spc="-45" dirty="0">
                <a:solidFill>
                  <a:srgbClr val="00ADEE"/>
                </a:solidFill>
              </a:rPr>
              <a:t>I</a:t>
            </a:r>
            <a:r>
              <a:rPr spc="-300" dirty="0">
                <a:solidFill>
                  <a:srgbClr val="00ADEE"/>
                </a:solidFill>
              </a:rPr>
              <a:t>G</a:t>
            </a:r>
            <a:r>
              <a:rPr spc="-90" dirty="0">
                <a:solidFill>
                  <a:srgbClr val="00ADEE"/>
                </a:solidFill>
              </a:rPr>
              <a:t>I</a:t>
            </a:r>
            <a:r>
              <a:rPr spc="-475" dirty="0">
                <a:solidFill>
                  <a:srgbClr val="00ADEE"/>
                </a:solidFill>
              </a:rPr>
              <a:t>T</a:t>
            </a:r>
            <a:r>
              <a:rPr spc="-315" dirty="0">
                <a:solidFill>
                  <a:srgbClr val="00ADEE"/>
                </a:solidFill>
              </a:rPr>
              <a:t>A</a:t>
            </a:r>
            <a:r>
              <a:rPr spc="-300" dirty="0">
                <a:solidFill>
                  <a:srgbClr val="00ADEE"/>
                </a:solidFill>
              </a:rPr>
              <a:t>L?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43840"/>
            <a:ext cx="1187196" cy="122224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154926" y="6220155"/>
            <a:ext cx="81915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7</a:t>
            </a:r>
            <a:endParaRPr sz="75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6750" y="1680252"/>
            <a:ext cx="4241800" cy="4961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40100"/>
              </a:lnSpc>
              <a:spcBef>
                <a:spcPts val="95"/>
              </a:spcBef>
            </a:pP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Jika</a:t>
            </a:r>
            <a:r>
              <a:rPr sz="11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pemasaran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menciptakan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dan</a:t>
            </a:r>
            <a:r>
              <a:rPr sz="11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memuaskan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permintaan,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pemasaran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digital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mendorong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penciptaan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suatu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permintaan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dengan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menggunakan </a:t>
            </a:r>
            <a:r>
              <a:rPr sz="1100" spc="-2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kekuatan internet,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dan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memuaskan permintaan ini dengan hal yang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baru </a:t>
            </a:r>
            <a:r>
              <a:rPr sz="11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dan</a:t>
            </a:r>
            <a:r>
              <a:rPr sz="11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inovatif.</a:t>
            </a:r>
            <a:r>
              <a:rPr sz="1100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Internet</a:t>
            </a:r>
            <a:r>
              <a:rPr sz="11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adalah</a:t>
            </a:r>
            <a:r>
              <a:rPr sz="11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medium</a:t>
            </a:r>
            <a:r>
              <a:rPr sz="110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interaktif.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12700" marR="7620" algn="just">
              <a:lnSpc>
                <a:spcPct val="140000"/>
              </a:lnSpc>
            </a:pP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Singkatnya,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pemasaran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digital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adalah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praktik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dari</a:t>
            </a:r>
            <a:r>
              <a:rPr sz="11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memasarkan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atau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memromosikan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sebuah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produk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dan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jasa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menggunakan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saluran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digital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melalui</a:t>
            </a:r>
            <a:r>
              <a:rPr sz="1100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komputer,</a:t>
            </a:r>
            <a:r>
              <a:rPr sz="1100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telepon</a:t>
            </a:r>
            <a:r>
              <a:rPr sz="1100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genggam,</a:t>
            </a:r>
            <a:r>
              <a:rPr sz="110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i="1" spc="-5" dirty="0">
                <a:solidFill>
                  <a:srgbClr val="585858"/>
                </a:solidFill>
                <a:latin typeface="Calibri"/>
                <a:cs typeface="Calibri"/>
              </a:rPr>
              <a:t>smart</a:t>
            </a:r>
            <a:r>
              <a:rPr sz="1100" i="1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i="1" spc="-5" dirty="0">
                <a:solidFill>
                  <a:srgbClr val="585858"/>
                </a:solidFill>
                <a:latin typeface="Calibri"/>
                <a:cs typeface="Calibri"/>
              </a:rPr>
              <a:t>phone</a:t>
            </a:r>
            <a:r>
              <a:rPr sz="1100" i="1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dan media</a:t>
            </a:r>
            <a:r>
              <a:rPr sz="110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digital</a:t>
            </a:r>
            <a:r>
              <a:rPr sz="110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lain.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50">
              <a:latin typeface="Calibri"/>
              <a:cs typeface="Calibri"/>
            </a:endParaRPr>
          </a:p>
          <a:p>
            <a:pPr marL="12700" marR="6985" algn="just">
              <a:lnSpc>
                <a:spcPct val="140000"/>
              </a:lnSpc>
            </a:pP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Internet</a:t>
            </a:r>
            <a:r>
              <a:rPr sz="11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telah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mengubah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dunia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dalam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hal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cara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kita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menjual.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Internet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bukanlah saluran pemasaran yang baru, sebaliknya, ia hanya membuat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sebauh paradigm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baru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yaitu cara di mana </a:t>
            </a:r>
            <a:r>
              <a:rPr sz="1100" spc="-10" dirty="0">
                <a:solidFill>
                  <a:srgbClr val="585858"/>
                </a:solidFill>
                <a:latin typeface="Calibri"/>
                <a:cs typeface="Calibri"/>
              </a:rPr>
              <a:t>konsumen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terhubung dengan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merek</a:t>
            </a:r>
            <a:r>
              <a:rPr sz="1100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satu</a:t>
            </a:r>
            <a:r>
              <a:rPr sz="110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sama</a:t>
            </a:r>
            <a:r>
              <a:rPr sz="11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lain.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100">
              <a:latin typeface="Calibri"/>
              <a:cs typeface="Calibri"/>
            </a:endParaRPr>
          </a:p>
          <a:p>
            <a:pPr marL="12700" marR="8890" algn="just">
              <a:lnSpc>
                <a:spcPct val="140100"/>
              </a:lnSpc>
            </a:pP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Ruang</a:t>
            </a:r>
            <a:r>
              <a:rPr sz="11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lingkup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585858"/>
                </a:solidFill>
                <a:latin typeface="Calibri"/>
                <a:cs typeface="Calibri"/>
              </a:rPr>
              <a:t>pemasaran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yang</a:t>
            </a:r>
            <a:r>
              <a:rPr sz="11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kompleks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adalah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melibatkan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antara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kebutuhan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internet-produk-jasa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di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mana</a:t>
            </a:r>
            <a:r>
              <a:rPr sz="11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ketiga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hal</a:t>
            </a:r>
            <a:r>
              <a:rPr sz="11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ini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585858"/>
                </a:solidFill>
                <a:latin typeface="Calibri"/>
                <a:cs typeface="Calibri"/>
              </a:rPr>
              <a:t>diposisikan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 bagaimana</a:t>
            </a:r>
            <a:r>
              <a:rPr sz="1100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memromosikan,</a:t>
            </a:r>
            <a:r>
              <a:rPr sz="1100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menjual,</a:t>
            </a:r>
            <a:r>
              <a:rPr sz="11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didistribusikan</a:t>
            </a:r>
            <a:r>
              <a:rPr sz="1100" spc="-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dan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dilayani.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12700" marR="7620" algn="just">
              <a:lnSpc>
                <a:spcPct val="140100"/>
              </a:lnSpc>
            </a:pP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Kekuatan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dari</a:t>
            </a:r>
            <a:r>
              <a:rPr sz="11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sebuah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i="1" spc="-5" dirty="0">
                <a:solidFill>
                  <a:srgbClr val="585858"/>
                </a:solidFill>
                <a:latin typeface="Calibri"/>
                <a:cs typeface="Calibri"/>
              </a:rPr>
              <a:t>web</a:t>
            </a:r>
            <a:r>
              <a:rPr sz="1100" i="1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menyediakan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konsumen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dengan</a:t>
            </a:r>
            <a:r>
              <a:rPr sz="1100" spc="2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banyak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pilihan, pengaruh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dan kekuatan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baru. Sehingga merek mempunyai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cara </a:t>
            </a:r>
            <a:r>
              <a:rPr sz="11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baru dalam menjualkan, produk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baru dan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pelayanan untuk dijual dan </a:t>
            </a:r>
            <a:r>
              <a:rPr sz="1100" spc="-10" dirty="0">
                <a:solidFill>
                  <a:srgbClr val="585858"/>
                </a:solidFill>
                <a:latin typeface="Calibri"/>
                <a:cs typeface="Calibri"/>
              </a:rPr>
              <a:t>juga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 pasar</a:t>
            </a:r>
            <a:r>
              <a:rPr sz="11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baru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 di</a:t>
            </a:r>
            <a:r>
              <a:rPr sz="11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mana</a:t>
            </a:r>
            <a:r>
              <a:rPr sz="11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hal tersebut</a:t>
            </a:r>
            <a:r>
              <a:rPr sz="1100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bisa</a:t>
            </a:r>
            <a:r>
              <a:rPr sz="11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dijual.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620"/>
              </a:spcBef>
            </a:pPr>
            <a:r>
              <a:rPr dirty="0"/>
              <a:t>Namun  </a:t>
            </a:r>
            <a:r>
              <a:rPr spc="110" dirty="0"/>
              <a:t> </a:t>
            </a:r>
            <a:r>
              <a:rPr dirty="0"/>
              <a:t>bukan  </a:t>
            </a:r>
            <a:r>
              <a:rPr spc="120" dirty="0"/>
              <a:t> </a:t>
            </a:r>
            <a:r>
              <a:rPr spc="-5" dirty="0"/>
              <a:t>berarti</a:t>
            </a:r>
            <a:r>
              <a:rPr spc="625" dirty="0"/>
              <a:t> </a:t>
            </a:r>
            <a:r>
              <a:rPr spc="-5" dirty="0"/>
              <a:t>pemasaran</a:t>
            </a:r>
            <a:r>
              <a:rPr spc="600" dirty="0"/>
              <a:t> </a:t>
            </a:r>
            <a:r>
              <a:rPr spc="-5" dirty="0"/>
              <a:t>melalui</a:t>
            </a:r>
            <a:r>
              <a:rPr spc="630" dirty="0"/>
              <a:t> </a:t>
            </a:r>
            <a:r>
              <a:rPr spc="-5" dirty="0"/>
              <a:t>digital</a:t>
            </a:r>
            <a:r>
              <a:rPr spc="615" dirty="0"/>
              <a:t> </a:t>
            </a:r>
            <a:r>
              <a:rPr spc="-5" dirty="0"/>
              <a:t>atau</a:t>
            </a:r>
            <a:r>
              <a:rPr spc="625" dirty="0"/>
              <a:t> </a:t>
            </a:r>
            <a:r>
              <a:rPr spc="-5" dirty="0"/>
              <a:t>internet</a:t>
            </a:r>
          </a:p>
          <a:p>
            <a:pPr marL="12700" algn="just">
              <a:lnSpc>
                <a:spcPct val="100000"/>
              </a:lnSpc>
              <a:spcBef>
                <a:spcPts val="530"/>
              </a:spcBef>
            </a:pPr>
            <a:r>
              <a:rPr dirty="0"/>
              <a:t>membuang</a:t>
            </a:r>
            <a:r>
              <a:rPr spc="-40" dirty="0"/>
              <a:t> </a:t>
            </a:r>
            <a:r>
              <a:rPr dirty="0"/>
              <a:t>semua</a:t>
            </a:r>
            <a:r>
              <a:rPr spc="-35" dirty="0"/>
              <a:t> </a:t>
            </a:r>
            <a:r>
              <a:rPr dirty="0"/>
              <a:t>teori</a:t>
            </a:r>
            <a:r>
              <a:rPr spc="-20" dirty="0"/>
              <a:t> </a:t>
            </a:r>
            <a:r>
              <a:rPr dirty="0"/>
              <a:t>dan</a:t>
            </a:r>
            <a:r>
              <a:rPr spc="-5" dirty="0"/>
              <a:t> prinsip</a:t>
            </a:r>
            <a:r>
              <a:rPr spc="-15" dirty="0"/>
              <a:t> </a:t>
            </a:r>
            <a:r>
              <a:rPr spc="-5" dirty="0"/>
              <a:t>pada</a:t>
            </a:r>
            <a:r>
              <a:rPr spc="-15" dirty="0"/>
              <a:t> </a:t>
            </a:r>
            <a:r>
              <a:rPr spc="-5" dirty="0"/>
              <a:t>bisnis,</a:t>
            </a:r>
            <a:r>
              <a:rPr spc="-20" dirty="0"/>
              <a:t> </a:t>
            </a:r>
            <a:r>
              <a:rPr dirty="0"/>
              <a:t>buku</a:t>
            </a:r>
            <a:r>
              <a:rPr spc="-15" dirty="0"/>
              <a:t> </a:t>
            </a:r>
            <a:r>
              <a:rPr dirty="0"/>
              <a:t>dan pemasaran.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dirty="0"/>
          </a:p>
          <a:p>
            <a:pPr marL="12700" marR="5080" algn="just">
              <a:lnSpc>
                <a:spcPct val="140000"/>
              </a:lnSpc>
            </a:pPr>
            <a:r>
              <a:rPr spc="-5" dirty="0"/>
              <a:t>Sebaliknya, digital atau internet menyediakan lingkungan </a:t>
            </a:r>
            <a:r>
              <a:rPr dirty="0"/>
              <a:t>baru </a:t>
            </a:r>
            <a:r>
              <a:rPr spc="-5" dirty="0"/>
              <a:t>untuk </a:t>
            </a:r>
            <a:r>
              <a:rPr dirty="0"/>
              <a:t> </a:t>
            </a:r>
            <a:r>
              <a:rPr spc="-5" dirty="0"/>
              <a:t>dibangunkan. Rumus keuntungan yaitu laba dikurang pendapatan </a:t>
            </a:r>
            <a:r>
              <a:rPr dirty="0"/>
              <a:t>dan </a:t>
            </a:r>
            <a:r>
              <a:rPr spc="5" dirty="0"/>
              <a:t> </a:t>
            </a:r>
            <a:r>
              <a:rPr dirty="0"/>
              <a:t>biaya</a:t>
            </a:r>
            <a:r>
              <a:rPr spc="-15" dirty="0"/>
              <a:t> </a:t>
            </a:r>
            <a:r>
              <a:rPr dirty="0"/>
              <a:t>tak</a:t>
            </a:r>
            <a:r>
              <a:rPr spc="-20" dirty="0"/>
              <a:t> </a:t>
            </a:r>
            <a:r>
              <a:rPr dirty="0"/>
              <a:t>akan</a:t>
            </a:r>
            <a:r>
              <a:rPr spc="-10" dirty="0"/>
              <a:t> </a:t>
            </a:r>
            <a:r>
              <a:rPr spc="-5" dirty="0"/>
              <a:t>berubah.</a:t>
            </a:r>
          </a:p>
          <a:p>
            <a:pPr>
              <a:lnSpc>
                <a:spcPct val="100000"/>
              </a:lnSpc>
            </a:pPr>
            <a:endParaRPr sz="1150"/>
          </a:p>
          <a:p>
            <a:pPr marL="12700" marR="6350" algn="just">
              <a:lnSpc>
                <a:spcPct val="140100"/>
              </a:lnSpc>
            </a:pPr>
            <a:r>
              <a:rPr dirty="0"/>
              <a:t>Peran yang </a:t>
            </a:r>
            <a:r>
              <a:rPr spc="-5" dirty="0"/>
              <a:t>dimainkan oleh agensi pemasaran </a:t>
            </a:r>
            <a:r>
              <a:rPr spc="-10" dirty="0"/>
              <a:t>juga </a:t>
            </a:r>
            <a:r>
              <a:rPr dirty="0"/>
              <a:t>bergeser. </a:t>
            </a:r>
            <a:r>
              <a:rPr spc="-5" dirty="0"/>
              <a:t>Agensi </a:t>
            </a:r>
            <a:r>
              <a:rPr dirty="0"/>
              <a:t> yang </a:t>
            </a:r>
            <a:r>
              <a:rPr spc="-5" dirty="0"/>
              <a:t>menggunakan cara tradisional </a:t>
            </a:r>
            <a:r>
              <a:rPr dirty="0"/>
              <a:t>akan </a:t>
            </a:r>
            <a:r>
              <a:rPr spc="-5" dirty="0"/>
              <a:t>semakin baik jika ditambah </a:t>
            </a:r>
            <a:r>
              <a:rPr dirty="0"/>
              <a:t> dengan </a:t>
            </a:r>
            <a:r>
              <a:rPr spc="-5" dirty="0"/>
              <a:t>pemasaran digital. Sementara, agensi yang memulai sebagai </a:t>
            </a:r>
            <a:r>
              <a:rPr dirty="0"/>
              <a:t> toko</a:t>
            </a:r>
            <a:r>
              <a:rPr spc="-25" dirty="0"/>
              <a:t> </a:t>
            </a:r>
            <a:r>
              <a:rPr dirty="0"/>
              <a:t>digital</a:t>
            </a:r>
            <a:r>
              <a:rPr spc="-40" dirty="0"/>
              <a:t> </a:t>
            </a:r>
            <a:r>
              <a:rPr dirty="0"/>
              <a:t>telah</a:t>
            </a:r>
            <a:r>
              <a:rPr spc="-15" dirty="0"/>
              <a:t> </a:t>
            </a:r>
            <a:r>
              <a:rPr dirty="0"/>
              <a:t>bermain</a:t>
            </a:r>
            <a:r>
              <a:rPr spc="-30" dirty="0"/>
              <a:t> </a:t>
            </a:r>
            <a:r>
              <a:rPr dirty="0"/>
              <a:t>dalam</a:t>
            </a:r>
            <a:r>
              <a:rPr spc="-15" dirty="0"/>
              <a:t> </a:t>
            </a:r>
            <a:r>
              <a:rPr spc="-5" dirty="0"/>
              <a:t>ruang </a:t>
            </a:r>
            <a:r>
              <a:rPr dirty="0"/>
              <a:t>iklan</a:t>
            </a:r>
            <a:r>
              <a:rPr spc="-30" dirty="0"/>
              <a:t> </a:t>
            </a:r>
            <a:r>
              <a:rPr spc="-5" dirty="0"/>
              <a:t>tradisional.</a:t>
            </a:r>
          </a:p>
          <a:p>
            <a:pPr>
              <a:lnSpc>
                <a:spcPct val="100000"/>
              </a:lnSpc>
            </a:pPr>
            <a:endParaRPr sz="1150"/>
          </a:p>
          <a:p>
            <a:pPr marL="12700" marR="5080" algn="just">
              <a:lnSpc>
                <a:spcPct val="140000"/>
              </a:lnSpc>
            </a:pPr>
            <a:r>
              <a:rPr dirty="0"/>
              <a:t>Lebih</a:t>
            </a:r>
            <a:r>
              <a:rPr spc="5" dirty="0"/>
              <a:t> </a:t>
            </a:r>
            <a:r>
              <a:rPr dirty="0"/>
              <a:t>dari</a:t>
            </a:r>
            <a:r>
              <a:rPr spc="5" dirty="0"/>
              <a:t> </a:t>
            </a:r>
            <a:r>
              <a:rPr spc="-5" dirty="0"/>
              <a:t>itu,</a:t>
            </a:r>
            <a:r>
              <a:rPr dirty="0"/>
              <a:t> </a:t>
            </a:r>
            <a:r>
              <a:rPr spc="-5" dirty="0"/>
              <a:t>strategi</a:t>
            </a:r>
            <a:r>
              <a:rPr dirty="0"/>
              <a:t> yang</a:t>
            </a:r>
            <a:r>
              <a:rPr spc="5" dirty="0"/>
              <a:t> </a:t>
            </a:r>
            <a:r>
              <a:rPr spc="-5" dirty="0"/>
              <a:t>terintegrasi</a:t>
            </a:r>
            <a:r>
              <a:rPr dirty="0"/>
              <a:t> </a:t>
            </a:r>
            <a:r>
              <a:rPr spc="-5" dirty="0"/>
              <a:t>yang</a:t>
            </a:r>
            <a:r>
              <a:rPr dirty="0"/>
              <a:t> </a:t>
            </a:r>
            <a:r>
              <a:rPr spc="-5" dirty="0"/>
              <a:t>berbicara</a:t>
            </a:r>
            <a:r>
              <a:rPr spc="240" dirty="0"/>
              <a:t> </a:t>
            </a:r>
            <a:r>
              <a:rPr spc="-5" dirty="0"/>
              <a:t>dengan </a:t>
            </a:r>
            <a:r>
              <a:rPr dirty="0"/>
              <a:t> </a:t>
            </a:r>
            <a:r>
              <a:rPr spc="-5" dirty="0"/>
              <a:t>identitas</a:t>
            </a:r>
            <a:r>
              <a:rPr dirty="0"/>
              <a:t> merek</a:t>
            </a:r>
            <a:r>
              <a:rPr spc="5" dirty="0"/>
              <a:t> </a:t>
            </a:r>
            <a:r>
              <a:rPr spc="-5" dirty="0"/>
              <a:t>sangatlah</a:t>
            </a:r>
            <a:r>
              <a:rPr dirty="0"/>
              <a:t> </a:t>
            </a:r>
            <a:r>
              <a:rPr spc="-5" dirty="0"/>
              <a:t>vital</a:t>
            </a:r>
            <a:r>
              <a:rPr dirty="0"/>
              <a:t> </a:t>
            </a:r>
            <a:r>
              <a:rPr spc="-5" dirty="0"/>
              <a:t>untuk</a:t>
            </a:r>
            <a:r>
              <a:rPr dirty="0"/>
              <a:t> </a:t>
            </a:r>
            <a:r>
              <a:rPr spc="-5" dirty="0"/>
              <a:t>mencapai</a:t>
            </a:r>
            <a:r>
              <a:rPr dirty="0"/>
              <a:t> </a:t>
            </a:r>
            <a:r>
              <a:rPr spc="-5" dirty="0"/>
              <a:t>tujuan</a:t>
            </a:r>
            <a:r>
              <a:rPr dirty="0"/>
              <a:t> </a:t>
            </a:r>
            <a:r>
              <a:rPr spc="-5" dirty="0"/>
              <a:t>organisasi. </a:t>
            </a:r>
            <a:r>
              <a:rPr dirty="0"/>
              <a:t> </a:t>
            </a:r>
            <a:r>
              <a:rPr spc="-5" dirty="0"/>
              <a:t>Konsumen</a:t>
            </a:r>
            <a:r>
              <a:rPr dirty="0"/>
              <a:t> </a:t>
            </a:r>
            <a:r>
              <a:rPr spc="-5" dirty="0"/>
              <a:t>semakin</a:t>
            </a:r>
            <a:r>
              <a:rPr dirty="0"/>
              <a:t> </a:t>
            </a:r>
            <a:r>
              <a:rPr spc="-5" dirty="0"/>
              <a:t>lebih</a:t>
            </a:r>
            <a:r>
              <a:rPr dirty="0"/>
              <a:t> </a:t>
            </a:r>
            <a:r>
              <a:rPr spc="-5" dirty="0"/>
              <a:t>fasih</a:t>
            </a:r>
            <a:r>
              <a:rPr dirty="0"/>
              <a:t> </a:t>
            </a:r>
            <a:r>
              <a:rPr spc="-5" dirty="0"/>
              <a:t>dalam</a:t>
            </a:r>
            <a:r>
              <a:rPr dirty="0"/>
              <a:t> pergerakan</a:t>
            </a:r>
            <a:r>
              <a:rPr spc="5" dirty="0"/>
              <a:t> </a:t>
            </a:r>
            <a:r>
              <a:rPr spc="-5" dirty="0"/>
              <a:t>antar</a:t>
            </a:r>
            <a:r>
              <a:rPr dirty="0"/>
              <a:t> </a:t>
            </a:r>
            <a:r>
              <a:rPr spc="-5" dirty="0"/>
              <a:t>saluran </a:t>
            </a:r>
            <a:r>
              <a:rPr dirty="0"/>
              <a:t> pemasaran </a:t>
            </a:r>
            <a:r>
              <a:rPr spc="-5" dirty="0"/>
              <a:t>bahkan menggunakan lebih </a:t>
            </a:r>
            <a:r>
              <a:rPr dirty="0"/>
              <a:t>dari </a:t>
            </a:r>
            <a:r>
              <a:rPr spc="-5" dirty="0"/>
              <a:t>satu saluran </a:t>
            </a:r>
            <a:r>
              <a:rPr dirty="0"/>
              <a:t>pemasaran </a:t>
            </a:r>
            <a:r>
              <a:rPr spc="5" dirty="0"/>
              <a:t> </a:t>
            </a:r>
            <a:r>
              <a:rPr spc="-5" dirty="0"/>
              <a:t>pada </a:t>
            </a:r>
            <a:r>
              <a:rPr spc="-10" dirty="0"/>
              <a:t>saat </a:t>
            </a:r>
            <a:r>
              <a:rPr spc="-5" dirty="0"/>
              <a:t>bersamaan. Mereka yang masih berpikir </a:t>
            </a:r>
            <a:r>
              <a:rPr dirty="0"/>
              <a:t>dengan </a:t>
            </a:r>
            <a:r>
              <a:rPr spc="-10" dirty="0"/>
              <a:t>pola </a:t>
            </a:r>
            <a:r>
              <a:rPr spc="-5" dirty="0"/>
              <a:t>pikir </a:t>
            </a:r>
            <a:r>
              <a:rPr dirty="0"/>
              <a:t> lama</a:t>
            </a:r>
            <a:r>
              <a:rPr spc="-20" dirty="0"/>
              <a:t> </a:t>
            </a:r>
            <a:r>
              <a:rPr dirty="0"/>
              <a:t>yaitu</a:t>
            </a:r>
            <a:r>
              <a:rPr spc="-25" dirty="0"/>
              <a:t> </a:t>
            </a:r>
            <a:r>
              <a:rPr dirty="0"/>
              <a:t>tradisional</a:t>
            </a:r>
            <a:r>
              <a:rPr spc="-35" dirty="0"/>
              <a:t> </a:t>
            </a:r>
            <a:r>
              <a:rPr dirty="0"/>
              <a:t>melawan</a:t>
            </a:r>
            <a:r>
              <a:rPr spc="-40" dirty="0"/>
              <a:t> </a:t>
            </a:r>
            <a:r>
              <a:rPr dirty="0"/>
              <a:t>digital</a:t>
            </a:r>
            <a:r>
              <a:rPr spc="-20" dirty="0"/>
              <a:t> </a:t>
            </a:r>
            <a:r>
              <a:rPr spc="-5" dirty="0"/>
              <a:t>sudah</a:t>
            </a:r>
            <a:r>
              <a:rPr spc="-15" dirty="0"/>
              <a:t> </a:t>
            </a:r>
            <a:r>
              <a:rPr spc="-5" dirty="0"/>
              <a:t>sangat</a:t>
            </a:r>
            <a:r>
              <a:rPr spc="-30" dirty="0"/>
              <a:t> </a:t>
            </a:r>
            <a:r>
              <a:rPr spc="-5" dirty="0"/>
              <a:t>kadaluarsa.</a:t>
            </a: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57571" y="5811006"/>
            <a:ext cx="3800094" cy="95935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99076" y="5561076"/>
            <a:ext cx="3664458" cy="109499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216408"/>
            <a:ext cx="9130665" cy="1249680"/>
          </a:xfrm>
          <a:custGeom>
            <a:avLst/>
            <a:gdLst/>
            <a:ahLst/>
            <a:cxnLst/>
            <a:rect l="l" t="t" r="r" b="b"/>
            <a:pathLst>
              <a:path w="9130665" h="1249680">
                <a:moveTo>
                  <a:pt x="9130284" y="0"/>
                </a:moveTo>
                <a:lnTo>
                  <a:pt x="0" y="0"/>
                </a:lnTo>
                <a:lnTo>
                  <a:pt x="0" y="1249680"/>
                </a:lnTo>
                <a:lnTo>
                  <a:pt x="9130284" y="1249680"/>
                </a:lnTo>
                <a:lnTo>
                  <a:pt x="9130284" y="0"/>
                </a:lnTo>
                <a:close/>
              </a:path>
            </a:pathLst>
          </a:custGeom>
          <a:solidFill>
            <a:srgbClr val="92E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79347" y="957453"/>
            <a:ext cx="508381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5" dirty="0">
                <a:solidFill>
                  <a:srgbClr val="00ADEE"/>
                </a:solidFill>
              </a:rPr>
              <a:t>2</a:t>
            </a:r>
            <a:r>
              <a:rPr spc="-105" dirty="0">
                <a:solidFill>
                  <a:srgbClr val="00ADEE"/>
                </a:solidFill>
              </a:rPr>
              <a:t>.</a:t>
            </a:r>
            <a:r>
              <a:rPr spc="-90" dirty="0">
                <a:solidFill>
                  <a:srgbClr val="00ADEE"/>
                </a:solidFill>
              </a:rPr>
              <a:t> </a:t>
            </a:r>
            <a:r>
              <a:rPr spc="-245" dirty="0">
                <a:solidFill>
                  <a:srgbClr val="00ADEE"/>
                </a:solidFill>
              </a:rPr>
              <a:t>S</a:t>
            </a:r>
            <a:r>
              <a:rPr spc="-335" dirty="0">
                <a:solidFill>
                  <a:srgbClr val="00ADEE"/>
                </a:solidFill>
              </a:rPr>
              <a:t>T</a:t>
            </a:r>
            <a:r>
              <a:rPr spc="-215" dirty="0">
                <a:solidFill>
                  <a:srgbClr val="00ADEE"/>
                </a:solidFill>
              </a:rPr>
              <a:t>R</a:t>
            </a:r>
            <a:r>
              <a:rPr spc="-459" dirty="0">
                <a:solidFill>
                  <a:srgbClr val="00ADEE"/>
                </a:solidFill>
              </a:rPr>
              <a:t>A</a:t>
            </a:r>
            <a:r>
              <a:rPr spc="-340" dirty="0">
                <a:solidFill>
                  <a:srgbClr val="00ADEE"/>
                </a:solidFill>
              </a:rPr>
              <a:t>TE</a:t>
            </a:r>
            <a:r>
              <a:rPr spc="-400" dirty="0">
                <a:solidFill>
                  <a:srgbClr val="00ADEE"/>
                </a:solidFill>
              </a:rPr>
              <a:t>G</a:t>
            </a:r>
            <a:r>
              <a:rPr spc="-35" dirty="0">
                <a:solidFill>
                  <a:srgbClr val="00ADEE"/>
                </a:solidFill>
              </a:rPr>
              <a:t>I</a:t>
            </a:r>
            <a:r>
              <a:rPr spc="-105" dirty="0">
                <a:solidFill>
                  <a:srgbClr val="00ADEE"/>
                </a:solidFill>
              </a:rPr>
              <a:t> </a:t>
            </a:r>
            <a:r>
              <a:rPr spc="-175" dirty="0">
                <a:solidFill>
                  <a:srgbClr val="00ADEE"/>
                </a:solidFill>
              </a:rPr>
              <a:t>P</a:t>
            </a:r>
            <a:r>
              <a:rPr spc="-345" dirty="0">
                <a:solidFill>
                  <a:srgbClr val="00ADEE"/>
                </a:solidFill>
              </a:rPr>
              <a:t>E</a:t>
            </a:r>
            <a:r>
              <a:rPr spc="-85" dirty="0">
                <a:solidFill>
                  <a:srgbClr val="00ADEE"/>
                </a:solidFill>
              </a:rPr>
              <a:t>M</a:t>
            </a:r>
            <a:r>
              <a:rPr spc="-280" dirty="0">
                <a:solidFill>
                  <a:srgbClr val="00ADEE"/>
                </a:solidFill>
              </a:rPr>
              <a:t>ASARAN</a:t>
            </a:r>
            <a:r>
              <a:rPr spc="-110" dirty="0">
                <a:solidFill>
                  <a:srgbClr val="00ADEE"/>
                </a:solidFill>
              </a:rPr>
              <a:t> </a:t>
            </a:r>
            <a:r>
              <a:rPr spc="-155" dirty="0">
                <a:solidFill>
                  <a:srgbClr val="00ADEE"/>
                </a:solidFill>
              </a:rPr>
              <a:t>D</a:t>
            </a:r>
            <a:r>
              <a:rPr spc="-45" dirty="0">
                <a:solidFill>
                  <a:srgbClr val="00ADEE"/>
                </a:solidFill>
              </a:rPr>
              <a:t>I</a:t>
            </a:r>
            <a:r>
              <a:rPr spc="-300" dirty="0">
                <a:solidFill>
                  <a:srgbClr val="00ADEE"/>
                </a:solidFill>
              </a:rPr>
              <a:t>G</a:t>
            </a:r>
            <a:r>
              <a:rPr spc="-90" dirty="0">
                <a:solidFill>
                  <a:srgbClr val="00ADEE"/>
                </a:solidFill>
              </a:rPr>
              <a:t>I</a:t>
            </a:r>
            <a:r>
              <a:rPr spc="-475" dirty="0">
                <a:solidFill>
                  <a:srgbClr val="00ADEE"/>
                </a:solidFill>
              </a:rPr>
              <a:t>T</a:t>
            </a:r>
            <a:r>
              <a:rPr spc="-315" dirty="0">
                <a:solidFill>
                  <a:srgbClr val="00ADEE"/>
                </a:solidFill>
              </a:rPr>
              <a:t>A</a:t>
            </a:r>
            <a:r>
              <a:rPr spc="-305" dirty="0">
                <a:solidFill>
                  <a:srgbClr val="00ADEE"/>
                </a:solidFill>
              </a:rPr>
              <a:t>L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43840"/>
            <a:ext cx="1187196" cy="122224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154926" y="6220155"/>
            <a:ext cx="81915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8</a:t>
            </a:r>
            <a:endParaRPr sz="75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61922" y="1912365"/>
            <a:ext cx="18408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0" dirty="0">
                <a:solidFill>
                  <a:srgbClr val="585858"/>
                </a:solidFill>
                <a:latin typeface="Arial"/>
                <a:cs typeface="Arial"/>
              </a:rPr>
              <a:t>C</a:t>
            </a:r>
            <a:r>
              <a:rPr sz="1800" b="1" spc="-145" dirty="0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sz="1800" b="1" spc="-120" dirty="0">
                <a:solidFill>
                  <a:srgbClr val="585858"/>
                </a:solidFill>
                <a:latin typeface="Arial"/>
                <a:cs typeface="Arial"/>
              </a:rPr>
              <a:t>n</a:t>
            </a:r>
            <a:r>
              <a:rPr sz="1800" b="1" spc="-50" dirty="0">
                <a:solidFill>
                  <a:srgbClr val="585858"/>
                </a:solidFill>
                <a:latin typeface="Arial"/>
                <a:cs typeface="Arial"/>
              </a:rPr>
              <a:t>t</a:t>
            </a:r>
            <a:r>
              <a:rPr sz="1800" b="1" spc="-85" dirty="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sz="1800" b="1" spc="-45" dirty="0">
                <a:solidFill>
                  <a:srgbClr val="585858"/>
                </a:solidFill>
                <a:latin typeface="Arial"/>
                <a:cs typeface="Arial"/>
              </a:rPr>
              <a:t>t</a:t>
            </a:r>
            <a:r>
              <a:rPr sz="1800" b="1" spc="-1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b="1" spc="-55" dirty="0">
                <a:solidFill>
                  <a:srgbClr val="585858"/>
                </a:solidFill>
                <a:latin typeface="Arial"/>
                <a:cs typeface="Arial"/>
              </a:rPr>
              <a:t>M</a:t>
            </a:r>
            <a:r>
              <a:rPr sz="1800" b="1" spc="-25" dirty="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sz="1800" b="1" spc="-65" dirty="0">
                <a:solidFill>
                  <a:srgbClr val="585858"/>
                </a:solidFill>
                <a:latin typeface="Arial"/>
                <a:cs typeface="Arial"/>
              </a:rPr>
              <a:t>r</a:t>
            </a:r>
            <a:r>
              <a:rPr sz="1800" b="1" spc="-100" dirty="0">
                <a:solidFill>
                  <a:srgbClr val="585858"/>
                </a:solidFill>
                <a:latin typeface="Arial"/>
                <a:cs typeface="Arial"/>
              </a:rPr>
              <a:t>k</a:t>
            </a:r>
            <a:r>
              <a:rPr sz="1800" b="1" spc="-70" dirty="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sz="1800" b="1" spc="-100" dirty="0">
                <a:solidFill>
                  <a:srgbClr val="585858"/>
                </a:solidFill>
                <a:latin typeface="Arial"/>
                <a:cs typeface="Arial"/>
              </a:rPr>
              <a:t>ting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4766" y="2383281"/>
            <a:ext cx="3977004" cy="1123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50100"/>
              </a:lnSpc>
              <a:spcBef>
                <a:spcPts val="95"/>
              </a:spcBef>
            </a:pPr>
            <a:r>
              <a:rPr sz="1200" b="1" spc="-75" dirty="0">
                <a:solidFill>
                  <a:srgbClr val="585858"/>
                </a:solidFill>
                <a:latin typeface="Arial"/>
                <a:cs typeface="Arial"/>
              </a:rPr>
              <a:t>Content</a:t>
            </a:r>
            <a:r>
              <a:rPr sz="1200" b="1" spc="-7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b="1" spc="-55" dirty="0">
                <a:solidFill>
                  <a:srgbClr val="585858"/>
                </a:solidFill>
                <a:latin typeface="Arial"/>
                <a:cs typeface="Arial"/>
              </a:rPr>
              <a:t>Marketing</a:t>
            </a:r>
            <a:r>
              <a:rPr sz="1200" b="1" spc="-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adalah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pemasaran</a:t>
            </a:r>
            <a:r>
              <a:rPr sz="12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melalui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media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konten-konten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yang dicantumkan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pada sebuah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website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atau </a:t>
            </a:r>
            <a:r>
              <a:rPr sz="1200" spc="-28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media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resmi</a:t>
            </a:r>
            <a:r>
              <a:rPr sz="12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perusahaan</a:t>
            </a:r>
            <a:r>
              <a:rPr sz="12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dalam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memasarkan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produknya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baik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berupa</a:t>
            </a:r>
            <a:r>
              <a:rPr sz="12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manfaat,</a:t>
            </a:r>
            <a:r>
              <a:rPr sz="1200" spc="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promo</a:t>
            </a:r>
            <a:r>
              <a:rPr sz="1200" spc="2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dan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lain</a:t>
            </a:r>
            <a:r>
              <a:rPr sz="1200" spc="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hal.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4766" y="3776598"/>
            <a:ext cx="35858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225" dirty="0">
                <a:solidFill>
                  <a:srgbClr val="585858"/>
                </a:solidFill>
                <a:latin typeface="Arial"/>
                <a:cs typeface="Arial"/>
              </a:rPr>
              <a:t>C</a:t>
            </a:r>
            <a:r>
              <a:rPr sz="1800" b="1" i="1" spc="-140" dirty="0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sz="1800" b="1" i="1" spc="-130" dirty="0">
                <a:solidFill>
                  <a:srgbClr val="585858"/>
                </a:solidFill>
                <a:latin typeface="Arial"/>
                <a:cs typeface="Arial"/>
              </a:rPr>
              <a:t>n</a:t>
            </a:r>
            <a:r>
              <a:rPr sz="1800" b="1" i="1" spc="-50" dirty="0">
                <a:solidFill>
                  <a:srgbClr val="585858"/>
                </a:solidFill>
                <a:latin typeface="Arial"/>
                <a:cs typeface="Arial"/>
              </a:rPr>
              <a:t>t</a:t>
            </a:r>
            <a:r>
              <a:rPr sz="1800" b="1" i="1" spc="-90" dirty="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sz="1800" b="1" i="1" spc="-50" dirty="0">
                <a:solidFill>
                  <a:srgbClr val="585858"/>
                </a:solidFill>
                <a:latin typeface="Arial"/>
                <a:cs typeface="Arial"/>
              </a:rPr>
              <a:t>t</a:t>
            </a:r>
            <a:r>
              <a:rPr sz="1800" b="1" i="1" spc="-10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b="1" i="1" spc="-60" dirty="0">
                <a:solidFill>
                  <a:srgbClr val="585858"/>
                </a:solidFill>
                <a:latin typeface="Arial"/>
                <a:cs typeface="Arial"/>
              </a:rPr>
              <a:t>m</a:t>
            </a:r>
            <a:r>
              <a:rPr sz="1800" b="1" i="1" spc="-35" dirty="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sz="1800" b="1" i="1" spc="-50" dirty="0">
                <a:solidFill>
                  <a:srgbClr val="585858"/>
                </a:solidFill>
                <a:latin typeface="Arial"/>
                <a:cs typeface="Arial"/>
              </a:rPr>
              <a:t>r</a:t>
            </a:r>
            <a:r>
              <a:rPr sz="1800" b="1" i="1" spc="-90" dirty="0">
                <a:solidFill>
                  <a:srgbClr val="585858"/>
                </a:solidFill>
                <a:latin typeface="Arial"/>
                <a:cs typeface="Arial"/>
              </a:rPr>
              <a:t>k</a:t>
            </a:r>
            <a:r>
              <a:rPr sz="1800" b="1" i="1" spc="-85" dirty="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sz="1800" b="1" i="1" spc="-100" dirty="0">
                <a:solidFill>
                  <a:srgbClr val="585858"/>
                </a:solidFill>
                <a:latin typeface="Arial"/>
                <a:cs typeface="Arial"/>
              </a:rPr>
              <a:t>ting</a:t>
            </a:r>
            <a:r>
              <a:rPr sz="1800" b="1" i="1" spc="-7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585858"/>
                </a:solidFill>
                <a:latin typeface="Arial"/>
                <a:cs typeface="Arial"/>
              </a:rPr>
              <a:t>=</a:t>
            </a:r>
            <a:r>
              <a:rPr sz="1800" b="1" i="1" spc="-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b="1" i="1" spc="-210" dirty="0">
                <a:solidFill>
                  <a:srgbClr val="585858"/>
                </a:solidFill>
                <a:latin typeface="Arial"/>
                <a:cs typeface="Arial"/>
              </a:rPr>
              <a:t>V</a:t>
            </a:r>
            <a:r>
              <a:rPr sz="1800" b="1" i="1" spc="-50" dirty="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sz="1800" b="1" i="1" spc="-75" dirty="0">
                <a:solidFill>
                  <a:srgbClr val="585858"/>
                </a:solidFill>
                <a:latin typeface="Arial"/>
                <a:cs typeface="Arial"/>
              </a:rPr>
              <a:t>r</a:t>
            </a:r>
            <a:r>
              <a:rPr sz="1800" b="1" i="1" spc="-35" dirty="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sz="1800" b="1" i="1" spc="-55" dirty="0">
                <a:solidFill>
                  <a:srgbClr val="585858"/>
                </a:solidFill>
                <a:latin typeface="Arial"/>
                <a:cs typeface="Arial"/>
              </a:rPr>
              <a:t>l</a:t>
            </a:r>
            <a:r>
              <a:rPr sz="1800" b="1" i="1" spc="-7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b="1" i="1" spc="-50" dirty="0">
                <a:solidFill>
                  <a:srgbClr val="585858"/>
                </a:solidFill>
                <a:latin typeface="Arial"/>
                <a:cs typeface="Arial"/>
              </a:rPr>
              <a:t>M</a:t>
            </a:r>
            <a:r>
              <a:rPr sz="1800" b="1" i="1" spc="-35" dirty="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sz="1800" b="1" i="1" spc="-50" dirty="0">
                <a:solidFill>
                  <a:srgbClr val="585858"/>
                </a:solidFill>
                <a:latin typeface="Arial"/>
                <a:cs typeface="Arial"/>
              </a:rPr>
              <a:t>r</a:t>
            </a:r>
            <a:r>
              <a:rPr sz="1800" b="1" i="1" spc="-100" dirty="0">
                <a:solidFill>
                  <a:srgbClr val="585858"/>
                </a:solidFill>
                <a:latin typeface="Arial"/>
                <a:cs typeface="Arial"/>
              </a:rPr>
              <a:t>k</a:t>
            </a:r>
            <a:r>
              <a:rPr sz="1800" b="1" i="1" spc="-85" dirty="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sz="1800" b="1" i="1" spc="-100" dirty="0">
                <a:solidFill>
                  <a:srgbClr val="585858"/>
                </a:solidFill>
                <a:latin typeface="Arial"/>
                <a:cs typeface="Arial"/>
              </a:rPr>
              <a:t>ting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4766" y="4246833"/>
            <a:ext cx="3979545" cy="2125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5"/>
              </a:spcBef>
            </a:pP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Ingat</a:t>
            </a:r>
            <a:r>
              <a:rPr sz="12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video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unsung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hero?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Sebuah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video</a:t>
            </a:r>
            <a:r>
              <a:rPr sz="1200" spc="29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tentang</a:t>
            </a:r>
            <a:r>
              <a:rPr sz="1200" spc="29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seorang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pria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yang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melakukan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hal-hal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baik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dan</a:t>
            </a:r>
            <a:r>
              <a:rPr sz="12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menjadi</a:t>
            </a:r>
            <a:r>
              <a:rPr sz="1200" spc="29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viral</a:t>
            </a:r>
            <a:r>
              <a:rPr sz="1200" spc="29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di </a:t>
            </a:r>
            <a:r>
              <a:rPr sz="1200" spc="1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media sosial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atau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internet,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namun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di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akhir diselipkan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brand </a:t>
            </a:r>
            <a:r>
              <a:rPr sz="12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atau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logo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sebuah</a:t>
            </a:r>
            <a:r>
              <a:rPr sz="1200" spc="2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perusahaan</a:t>
            </a:r>
            <a:r>
              <a:rPr sz="1200" spc="2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asuransi.</a:t>
            </a:r>
            <a:endParaRPr sz="12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Franklin Gothic Medium"/>
              <a:cs typeface="Franklin Gothic Medium"/>
            </a:endParaRPr>
          </a:p>
          <a:p>
            <a:pPr marL="12700" marR="6350" algn="just">
              <a:lnSpc>
                <a:spcPct val="150100"/>
              </a:lnSpc>
            </a:pP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dampak?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Perusahaan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media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akan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kalah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saing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dengan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konten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perusahaan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yang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mempunyai</a:t>
            </a:r>
            <a:r>
              <a:rPr sz="1200" spc="28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merek</a:t>
            </a:r>
            <a:r>
              <a:rPr sz="1200" spc="29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ternama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seperti</a:t>
            </a:r>
            <a:r>
              <a:rPr sz="12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supersoccer.co.id,</a:t>
            </a:r>
            <a:r>
              <a:rPr sz="1200" spc="3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clear.co.id</a:t>
            </a:r>
            <a:r>
              <a:rPr sz="1200" spc="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dll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19673" y="1912365"/>
            <a:ext cx="23964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65" dirty="0">
                <a:solidFill>
                  <a:srgbClr val="585858"/>
                </a:solidFill>
                <a:latin typeface="Arial"/>
                <a:cs typeface="Arial"/>
              </a:rPr>
              <a:t>S</a:t>
            </a:r>
            <a:r>
              <a:rPr sz="1800" b="1" spc="-145" dirty="0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sz="1800" b="1" spc="-80" dirty="0">
                <a:solidFill>
                  <a:srgbClr val="585858"/>
                </a:solidFill>
                <a:latin typeface="Arial"/>
                <a:cs typeface="Arial"/>
              </a:rPr>
              <a:t>cial</a:t>
            </a:r>
            <a:r>
              <a:rPr sz="1800" b="1" spc="-9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b="1" spc="-250" dirty="0">
                <a:solidFill>
                  <a:srgbClr val="585858"/>
                </a:solidFill>
                <a:latin typeface="Arial"/>
                <a:cs typeface="Arial"/>
              </a:rPr>
              <a:t>C</a:t>
            </a:r>
            <a:r>
              <a:rPr sz="1800" b="1" spc="-120" dirty="0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sz="1800" b="1" spc="-135" dirty="0">
                <a:solidFill>
                  <a:srgbClr val="585858"/>
                </a:solidFill>
                <a:latin typeface="Arial"/>
                <a:cs typeface="Arial"/>
              </a:rPr>
              <a:t>s</a:t>
            </a:r>
            <a:r>
              <a:rPr sz="1800" b="1" spc="-110" dirty="0">
                <a:solidFill>
                  <a:srgbClr val="585858"/>
                </a:solidFill>
                <a:latin typeface="Arial"/>
                <a:cs typeface="Arial"/>
              </a:rPr>
              <a:t>t</a:t>
            </a:r>
            <a:r>
              <a:rPr sz="1800" b="1" spc="-75" dirty="0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sz="1800" b="1" spc="-125" dirty="0">
                <a:solidFill>
                  <a:srgbClr val="585858"/>
                </a:solidFill>
                <a:latin typeface="Arial"/>
                <a:cs typeface="Arial"/>
              </a:rPr>
              <a:t>m</a:t>
            </a:r>
            <a:r>
              <a:rPr sz="1800" b="1" spc="-100" dirty="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sz="1800" b="1" spc="-70" dirty="0">
                <a:solidFill>
                  <a:srgbClr val="585858"/>
                </a:solidFill>
                <a:latin typeface="Arial"/>
                <a:cs typeface="Arial"/>
              </a:rPr>
              <a:t>r</a:t>
            </a:r>
            <a:r>
              <a:rPr sz="1800" b="1" spc="-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b="1" spc="-165" dirty="0">
                <a:solidFill>
                  <a:srgbClr val="585858"/>
                </a:solidFill>
                <a:latin typeface="Arial"/>
                <a:cs typeface="Arial"/>
              </a:rPr>
              <a:t>S</a:t>
            </a:r>
            <a:r>
              <a:rPr sz="1800" b="1" spc="-50" dirty="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sz="1800" b="1" spc="-60" dirty="0">
                <a:solidFill>
                  <a:srgbClr val="585858"/>
                </a:solidFill>
                <a:latin typeface="Arial"/>
                <a:cs typeface="Arial"/>
              </a:rPr>
              <a:t>r</a:t>
            </a:r>
            <a:r>
              <a:rPr sz="1800" b="1" spc="-130" dirty="0">
                <a:solidFill>
                  <a:srgbClr val="585858"/>
                </a:solidFill>
                <a:latin typeface="Arial"/>
                <a:cs typeface="Arial"/>
              </a:rPr>
              <a:t>vice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30241" y="2474721"/>
            <a:ext cx="3977004" cy="3033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Gen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Y</a:t>
            </a:r>
            <a:r>
              <a:rPr sz="1200" spc="-2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=</a:t>
            </a:r>
            <a:r>
              <a:rPr sz="1200" spc="-2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Generasi</a:t>
            </a:r>
            <a:r>
              <a:rPr sz="1200" spc="1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texting?</a:t>
            </a:r>
            <a:endParaRPr sz="12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Franklin Gothic Medium"/>
              <a:cs typeface="Franklin Gothic Medium"/>
            </a:endParaRPr>
          </a:p>
          <a:p>
            <a:pPr marL="12700" marR="5080" algn="just">
              <a:lnSpc>
                <a:spcPct val="150100"/>
              </a:lnSpc>
            </a:pPr>
            <a:r>
              <a:rPr sz="1200" spc="-1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Kenyataannya,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generasi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Y</a:t>
            </a:r>
            <a:r>
              <a:rPr sz="12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jauh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lebih</a:t>
            </a:r>
            <a:r>
              <a:rPr sz="1200" spc="29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nyaman</a:t>
            </a:r>
            <a:r>
              <a:rPr sz="1200" spc="28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memilih </a:t>
            </a:r>
            <a:r>
              <a:rPr sz="1200" spc="-28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texting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sebagai</a:t>
            </a:r>
            <a:r>
              <a:rPr sz="12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bentuk</a:t>
            </a:r>
            <a:r>
              <a:rPr sz="12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komunikasi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daripada</a:t>
            </a:r>
            <a:r>
              <a:rPr sz="12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call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atau </a:t>
            </a:r>
            <a:r>
              <a:rPr sz="12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komunikasi</a:t>
            </a:r>
            <a:r>
              <a:rPr sz="1200" spc="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lewat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suara.</a:t>
            </a:r>
            <a:endParaRPr sz="12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Franklin Gothic Medium"/>
              <a:cs typeface="Franklin Gothic Medium"/>
            </a:endParaRPr>
          </a:p>
          <a:p>
            <a:pPr marL="12700" marR="5080" algn="just">
              <a:lnSpc>
                <a:spcPct val="150000"/>
              </a:lnSpc>
            </a:pP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Dampak?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Divisi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Public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Relation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harus</a:t>
            </a:r>
            <a:r>
              <a:rPr sz="12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memahami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seluk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beluk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dunia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digital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untuk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mengoptimasi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pusat</a:t>
            </a:r>
            <a:r>
              <a:rPr sz="12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pelayanan </a:t>
            </a:r>
            <a:r>
              <a:rPr sz="1200" spc="-28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kepada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pelanggan.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Sehingga,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komplain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yang</a:t>
            </a:r>
            <a:r>
              <a:rPr sz="12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berserakan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tanpa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tersalurkan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di</a:t>
            </a:r>
            <a:r>
              <a:rPr sz="12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jejaring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sosial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terhadap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merek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perusahaan tersampaikan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dan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tersalurkan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dengan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baik </a:t>
            </a:r>
            <a:r>
              <a:rPr sz="120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dan </a:t>
            </a:r>
            <a:r>
              <a:rPr sz="1200" spc="-28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tidak</a:t>
            </a:r>
            <a:r>
              <a:rPr sz="12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memperburuk</a:t>
            </a:r>
            <a:r>
              <a:rPr sz="1200" spc="2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citra</a:t>
            </a:r>
            <a:r>
              <a:rPr sz="1200" spc="10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merek</a:t>
            </a:r>
            <a:r>
              <a:rPr sz="1200" spc="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Franklin Gothic Medium"/>
                <a:cs typeface="Franklin Gothic Medium"/>
              </a:rPr>
              <a:t>perusahaan.</a:t>
            </a:r>
            <a:endParaRPr sz="12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4280</Words>
  <Application>Microsoft Office PowerPoint</Application>
  <PresentationFormat>Tampilan Layar (4:3)</PresentationFormat>
  <Paragraphs>418</Paragraphs>
  <Slides>31</Slides>
  <Notes>0</Notes>
  <HiddenSlides>0</HiddenSlides>
  <MMClips>0</MMClips>
  <ScaleCrop>false</ScaleCrop>
  <HeadingPairs>
    <vt:vector size="6" baseType="variant">
      <vt:variant>
        <vt:lpstr>Font Dipakai</vt:lpstr>
      </vt:variant>
      <vt:variant>
        <vt:i4>6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31</vt:i4>
      </vt:variant>
    </vt:vector>
  </HeadingPairs>
  <TitlesOfParts>
    <vt:vector size="38" baseType="lpstr">
      <vt:lpstr>Arial</vt:lpstr>
      <vt:lpstr>Arial MT</vt:lpstr>
      <vt:lpstr>Calibri</vt:lpstr>
      <vt:lpstr>Franklin Gothic Medium</vt:lpstr>
      <vt:lpstr>Times New Roman</vt:lpstr>
      <vt:lpstr>Wingdings</vt:lpstr>
      <vt:lpstr>Office Theme</vt:lpstr>
      <vt:lpstr>PEMASARAN  DIGITAL,  SEKARANG DAN  SELANJUTNYA</vt:lpstr>
      <vt:lpstr>Presentasi PowerPoint</vt:lpstr>
      <vt:lpstr>Presentasi PowerPoint</vt:lpstr>
      <vt:lpstr>DAFTAR ISI</vt:lpstr>
      <vt:lpstr>LINI MASA PEMASARAN DIGITAL</vt:lpstr>
      <vt:lpstr>1. APA ITU PEMASARAN DIGITAL?</vt:lpstr>
      <vt:lpstr>APA MENARIKNYA DARI PEMASARAN  DIGITAL?</vt:lpstr>
      <vt:lpstr>1. APA ITU PEMASARAN DIGITAL?</vt:lpstr>
      <vt:lpstr>2. STRATEGI PEMASARAN DIGITAL</vt:lpstr>
      <vt:lpstr>APA MENARIKNYA DARI PEMASARAN  DIGITAL?</vt:lpstr>
      <vt:lpstr>2. STRATEGI PEMASARAN DIGITAL</vt:lpstr>
      <vt:lpstr>APA MENARIKNYA DARI PEMASARAN  DIGITAL?</vt:lpstr>
      <vt:lpstr>2. STRATEGI PEMASARAN DIGITAL</vt:lpstr>
      <vt:lpstr>Presentasi PowerPoint</vt:lpstr>
      <vt:lpstr>3. MENYUSUN STRATEGI PEMASARAN DIGITAL</vt:lpstr>
      <vt:lpstr>3. MENYUSUN STRATEGI PEMASARAN DIGITAL</vt:lpstr>
      <vt:lpstr>APA MENARIKNYA DARI PEMASARAN  DIGITAL?</vt:lpstr>
      <vt:lpstr>3. MENYUSUN STRATEGI PEMASARAN DIGITAL</vt:lpstr>
      <vt:lpstr>3. MENYUSUN STRATEGI PEMASARAN DIGITAL</vt:lpstr>
      <vt:lpstr>3. MENYUSUN STRATEGI PEMASARAN DIGITAL</vt:lpstr>
      <vt:lpstr>4. POPULAR TAKTIK STRATEGI PEMASARAN  DIGITAL</vt:lpstr>
      <vt:lpstr>4. POPULAR TAKTIK STRATEGI PEMASARAN  DIGITAL</vt:lpstr>
      <vt:lpstr>4. POPULAR TAKTIK STRATEGI PEMASARAN  DIGITAL</vt:lpstr>
      <vt:lpstr>5. PENGAPLIKASIAN PEMASARAN DIGITAL</vt:lpstr>
      <vt:lpstr>5. PENGAPLIKASIAN PEMASARAN DIGITAL</vt:lpstr>
      <vt:lpstr>APA MENARIKNYA DARI PEMASARAN  DIGITAL?</vt:lpstr>
      <vt:lpstr>Presentasi PowerPoint</vt:lpstr>
      <vt:lpstr>6. R.O.I Pemasaran Digital</vt:lpstr>
      <vt:lpstr>6. R.O.I Pemasaran Digital</vt:lpstr>
      <vt:lpstr>6. R.O.I Pemasaran Digital</vt:lpstr>
      <vt:lpstr>REFERENSI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PEMASARAN  DIGITAL,  SEKARANG DAN  SELANJUTNYA</dc:title>
  <dc:creator>Berto Mulia Wibawa</dc:creator>
  <cp:lastModifiedBy>Nasori</cp:lastModifiedBy>
  <cp:revision>2</cp:revision>
  <dcterms:created xsi:type="dcterms:W3CDTF">2021-06-06T01:11:49Z</dcterms:created>
  <dcterms:modified xsi:type="dcterms:W3CDTF">2021-06-06T01:22:00Z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2016-06-05T00:00:00Z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2021-06-06T00:00:00Z</vt:filetime>
  </property>
</Properties>
</file>